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8" r:id="rId2"/>
    <p:sldId id="262" r:id="rId3"/>
    <p:sldId id="296" r:id="rId4"/>
    <p:sldId id="264" r:id="rId5"/>
    <p:sldId id="268" r:id="rId6"/>
    <p:sldId id="271" r:id="rId7"/>
    <p:sldId id="297" r:id="rId8"/>
    <p:sldId id="298" r:id="rId9"/>
    <p:sldId id="302" r:id="rId10"/>
    <p:sldId id="306" r:id="rId11"/>
    <p:sldId id="301" r:id="rId12"/>
    <p:sldId id="304" r:id="rId13"/>
    <p:sldId id="305" r:id="rId14"/>
    <p:sldId id="303" r:id="rId15"/>
    <p:sldId id="307" r:id="rId16"/>
    <p:sldId id="275" r:id="rId1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CC8"/>
    <a:srgbClr val="6A7E75"/>
    <a:srgbClr val="D9D9D9"/>
    <a:srgbClr val="496356"/>
    <a:srgbClr val="E8E8E8"/>
    <a:srgbClr val="E1D6D2"/>
    <a:srgbClr val="B0AC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snapToGrid="0">
      <p:cViewPr varScale="1">
        <p:scale>
          <a:sx n="66" d="100"/>
          <a:sy n="66" d="100"/>
        </p:scale>
        <p:origin x="39" y="786"/>
      </p:cViewPr>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B2AABD-BF25-4A6D-A1D0-79908927F5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id="{AD0BB832-D7BB-45B4-8ADB-FA3F1BE522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190F08-54D9-4538-906C-CC83B54166C9}" type="datetimeFigureOut">
              <a:rPr lang="id-ID" smtClean="0"/>
              <a:t>19/04/2021</a:t>
            </a:fld>
            <a:endParaRPr lang="id-ID"/>
          </a:p>
        </p:txBody>
      </p:sp>
      <p:sp>
        <p:nvSpPr>
          <p:cNvPr id="4" name="Footer Placeholder 3">
            <a:extLst>
              <a:ext uri="{FF2B5EF4-FFF2-40B4-BE49-F238E27FC236}">
                <a16:creationId xmlns:a16="http://schemas.microsoft.com/office/drawing/2014/main" id="{994AF4D2-58B0-4928-9C6C-86C214701C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id="{17A22080-FE04-4E63-9ABB-99E3088612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CE2E02-7EDC-447C-8818-7C4ED6167A6A}" type="slidenum">
              <a:rPr lang="id-ID" smtClean="0"/>
              <a:t>‹Nº›</a:t>
            </a:fld>
            <a:endParaRPr lang="id-ID"/>
          </a:p>
        </p:txBody>
      </p:sp>
    </p:spTree>
    <p:extLst>
      <p:ext uri="{BB962C8B-B14F-4D97-AF65-F5344CB8AC3E}">
        <p14:creationId xmlns:p14="http://schemas.microsoft.com/office/powerpoint/2010/main" val="23642332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155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090ACA5-3C80-4A4B-B926-BB2829B70CEA}"/>
              </a:ext>
            </a:extLst>
          </p:cNvPr>
          <p:cNvSpPr>
            <a:spLocks noGrp="1"/>
          </p:cNvSpPr>
          <p:nvPr>
            <p:ph type="pic" sz="quarter" idx="10"/>
          </p:nvPr>
        </p:nvSpPr>
        <p:spPr>
          <a:xfrm>
            <a:off x="666075" y="2590801"/>
            <a:ext cx="3896037" cy="3583687"/>
          </a:xfrm>
          <a:custGeom>
            <a:avLst/>
            <a:gdLst>
              <a:gd name="connsiteX0" fmla="*/ 0 w 3896037"/>
              <a:gd name="connsiteY0" fmla="*/ 0 h 3583687"/>
              <a:gd name="connsiteX1" fmla="*/ 3896037 w 3896037"/>
              <a:gd name="connsiteY1" fmla="*/ 0 h 3583687"/>
              <a:gd name="connsiteX2" fmla="*/ 3896037 w 3896037"/>
              <a:gd name="connsiteY2" fmla="*/ 3583687 h 3583687"/>
              <a:gd name="connsiteX3" fmla="*/ 0 w 3896037"/>
              <a:gd name="connsiteY3" fmla="*/ 3583687 h 3583687"/>
            </a:gdLst>
            <a:ahLst/>
            <a:cxnLst>
              <a:cxn ang="0">
                <a:pos x="connsiteX0" y="connsiteY0"/>
              </a:cxn>
              <a:cxn ang="0">
                <a:pos x="connsiteX1" y="connsiteY1"/>
              </a:cxn>
              <a:cxn ang="0">
                <a:pos x="connsiteX2" y="connsiteY2"/>
              </a:cxn>
              <a:cxn ang="0">
                <a:pos x="connsiteX3" y="connsiteY3"/>
              </a:cxn>
            </a:cxnLst>
            <a:rect l="l" t="t" r="r" b="b"/>
            <a:pathLst>
              <a:path w="3896037" h="3583687">
                <a:moveTo>
                  <a:pt x="0" y="0"/>
                </a:moveTo>
                <a:lnTo>
                  <a:pt x="3896037" y="0"/>
                </a:lnTo>
                <a:lnTo>
                  <a:pt x="3896037" y="3583687"/>
                </a:lnTo>
                <a:lnTo>
                  <a:pt x="0" y="358368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82127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9CBF27-39FF-4139-861A-FDBF2321AE76}"/>
              </a:ext>
            </a:extLst>
          </p:cNvPr>
          <p:cNvSpPr/>
          <p:nvPr userDrawn="1"/>
        </p:nvSpPr>
        <p:spPr>
          <a:xfrm>
            <a:off x="-1" y="0"/>
            <a:ext cx="703942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62424A88-83D5-498A-BB22-A85B6E4F23D7}"/>
              </a:ext>
            </a:extLst>
          </p:cNvPr>
          <p:cNvSpPr>
            <a:spLocks noGrp="1"/>
          </p:cNvSpPr>
          <p:nvPr>
            <p:ph type="pic" sz="quarter" idx="10"/>
          </p:nvPr>
        </p:nvSpPr>
        <p:spPr>
          <a:xfrm>
            <a:off x="1485900" y="1085850"/>
            <a:ext cx="9220200" cy="2914650"/>
          </a:xfrm>
          <a:custGeom>
            <a:avLst/>
            <a:gdLst>
              <a:gd name="connsiteX0" fmla="*/ 0 w 9220200"/>
              <a:gd name="connsiteY0" fmla="*/ 0 h 2914650"/>
              <a:gd name="connsiteX1" fmla="*/ 9220200 w 9220200"/>
              <a:gd name="connsiteY1" fmla="*/ 0 h 2914650"/>
              <a:gd name="connsiteX2" fmla="*/ 9220200 w 9220200"/>
              <a:gd name="connsiteY2" fmla="*/ 2914650 h 2914650"/>
              <a:gd name="connsiteX3" fmla="*/ 0 w 9220200"/>
              <a:gd name="connsiteY3" fmla="*/ 2914650 h 2914650"/>
            </a:gdLst>
            <a:ahLst/>
            <a:cxnLst>
              <a:cxn ang="0">
                <a:pos x="connsiteX0" y="connsiteY0"/>
              </a:cxn>
              <a:cxn ang="0">
                <a:pos x="connsiteX1" y="connsiteY1"/>
              </a:cxn>
              <a:cxn ang="0">
                <a:pos x="connsiteX2" y="connsiteY2"/>
              </a:cxn>
              <a:cxn ang="0">
                <a:pos x="connsiteX3" y="connsiteY3"/>
              </a:cxn>
            </a:cxnLst>
            <a:rect l="l" t="t" r="r" b="b"/>
            <a:pathLst>
              <a:path w="9220200" h="2914650">
                <a:moveTo>
                  <a:pt x="0" y="0"/>
                </a:moveTo>
                <a:lnTo>
                  <a:pt x="9220200" y="0"/>
                </a:lnTo>
                <a:lnTo>
                  <a:pt x="9220200" y="2914650"/>
                </a:lnTo>
                <a:lnTo>
                  <a:pt x="0" y="29146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450406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364DEBE-17FA-4CA1-A234-82E121D444F1}"/>
              </a:ext>
            </a:extLst>
          </p:cNvPr>
          <p:cNvSpPr>
            <a:spLocks noGrp="1"/>
          </p:cNvSpPr>
          <p:nvPr>
            <p:ph type="pic" sz="quarter" idx="10"/>
          </p:nvPr>
        </p:nvSpPr>
        <p:spPr>
          <a:xfrm>
            <a:off x="8820150" y="900545"/>
            <a:ext cx="3371850" cy="5138305"/>
          </a:xfrm>
          <a:custGeom>
            <a:avLst/>
            <a:gdLst>
              <a:gd name="connsiteX0" fmla="*/ 0 w 3371850"/>
              <a:gd name="connsiteY0" fmla="*/ 0 h 5138305"/>
              <a:gd name="connsiteX1" fmla="*/ 3371850 w 3371850"/>
              <a:gd name="connsiteY1" fmla="*/ 0 h 5138305"/>
              <a:gd name="connsiteX2" fmla="*/ 3371850 w 3371850"/>
              <a:gd name="connsiteY2" fmla="*/ 5138305 h 5138305"/>
              <a:gd name="connsiteX3" fmla="*/ 0 w 3371850"/>
              <a:gd name="connsiteY3" fmla="*/ 5138305 h 5138305"/>
            </a:gdLst>
            <a:ahLst/>
            <a:cxnLst>
              <a:cxn ang="0">
                <a:pos x="connsiteX0" y="connsiteY0"/>
              </a:cxn>
              <a:cxn ang="0">
                <a:pos x="connsiteX1" y="connsiteY1"/>
              </a:cxn>
              <a:cxn ang="0">
                <a:pos x="connsiteX2" y="connsiteY2"/>
              </a:cxn>
              <a:cxn ang="0">
                <a:pos x="connsiteX3" y="connsiteY3"/>
              </a:cxn>
            </a:cxnLst>
            <a:rect l="l" t="t" r="r" b="b"/>
            <a:pathLst>
              <a:path w="3371850" h="5138305">
                <a:moveTo>
                  <a:pt x="0" y="0"/>
                </a:moveTo>
                <a:lnTo>
                  <a:pt x="3371850" y="0"/>
                </a:lnTo>
                <a:lnTo>
                  <a:pt x="3371850" y="5138305"/>
                </a:lnTo>
                <a:lnTo>
                  <a:pt x="0" y="513830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48787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6CB07F-337D-4DC1-8621-E5B1ACB230CE}"/>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Picture Placeholder 9">
            <a:extLst>
              <a:ext uri="{FF2B5EF4-FFF2-40B4-BE49-F238E27FC236}">
                <a16:creationId xmlns:a16="http://schemas.microsoft.com/office/drawing/2014/main" id="{EAE838CC-A2C5-4868-9C8B-0EC72968569E}"/>
              </a:ext>
            </a:extLst>
          </p:cNvPr>
          <p:cNvSpPr>
            <a:spLocks noGrp="1"/>
          </p:cNvSpPr>
          <p:nvPr>
            <p:ph type="pic" sz="quarter" idx="10"/>
          </p:nvPr>
        </p:nvSpPr>
        <p:spPr>
          <a:xfrm>
            <a:off x="1266152" y="1123950"/>
            <a:ext cx="2350173" cy="2503170"/>
          </a:xfrm>
          <a:custGeom>
            <a:avLst/>
            <a:gdLst>
              <a:gd name="connsiteX0" fmla="*/ 0 w 2350173"/>
              <a:gd name="connsiteY0" fmla="*/ 0 h 2503170"/>
              <a:gd name="connsiteX1" fmla="*/ 2350173 w 2350173"/>
              <a:gd name="connsiteY1" fmla="*/ 0 h 2503170"/>
              <a:gd name="connsiteX2" fmla="*/ 2350173 w 2350173"/>
              <a:gd name="connsiteY2" fmla="*/ 2503170 h 2503170"/>
              <a:gd name="connsiteX3" fmla="*/ 0 w 2350173"/>
              <a:gd name="connsiteY3" fmla="*/ 2503170 h 2503170"/>
            </a:gdLst>
            <a:ahLst/>
            <a:cxnLst>
              <a:cxn ang="0">
                <a:pos x="connsiteX0" y="connsiteY0"/>
              </a:cxn>
              <a:cxn ang="0">
                <a:pos x="connsiteX1" y="connsiteY1"/>
              </a:cxn>
              <a:cxn ang="0">
                <a:pos x="connsiteX2" y="connsiteY2"/>
              </a:cxn>
              <a:cxn ang="0">
                <a:pos x="connsiteX3" y="connsiteY3"/>
              </a:cxn>
            </a:cxnLst>
            <a:rect l="l" t="t" r="r" b="b"/>
            <a:pathLst>
              <a:path w="2350173" h="2503170">
                <a:moveTo>
                  <a:pt x="0" y="0"/>
                </a:moveTo>
                <a:lnTo>
                  <a:pt x="2350173" y="0"/>
                </a:lnTo>
                <a:lnTo>
                  <a:pt x="2350173" y="2503170"/>
                </a:lnTo>
                <a:lnTo>
                  <a:pt x="0" y="250317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9" name="Picture Placeholder 8">
            <a:extLst>
              <a:ext uri="{FF2B5EF4-FFF2-40B4-BE49-F238E27FC236}">
                <a16:creationId xmlns:a16="http://schemas.microsoft.com/office/drawing/2014/main" id="{D1B25E7C-912B-464A-BF0E-D0D54B8926C0}"/>
              </a:ext>
            </a:extLst>
          </p:cNvPr>
          <p:cNvSpPr>
            <a:spLocks noGrp="1"/>
          </p:cNvSpPr>
          <p:nvPr>
            <p:ph type="pic" sz="quarter" idx="11"/>
          </p:nvPr>
        </p:nvSpPr>
        <p:spPr>
          <a:xfrm>
            <a:off x="3886199" y="1123950"/>
            <a:ext cx="3152643" cy="4610100"/>
          </a:xfrm>
          <a:custGeom>
            <a:avLst/>
            <a:gdLst>
              <a:gd name="connsiteX0" fmla="*/ 0 w 3152643"/>
              <a:gd name="connsiteY0" fmla="*/ 0 h 4610100"/>
              <a:gd name="connsiteX1" fmla="*/ 3152643 w 3152643"/>
              <a:gd name="connsiteY1" fmla="*/ 0 h 4610100"/>
              <a:gd name="connsiteX2" fmla="*/ 3152643 w 3152643"/>
              <a:gd name="connsiteY2" fmla="*/ 4610100 h 4610100"/>
              <a:gd name="connsiteX3" fmla="*/ 0 w 3152643"/>
              <a:gd name="connsiteY3" fmla="*/ 4610100 h 4610100"/>
            </a:gdLst>
            <a:ahLst/>
            <a:cxnLst>
              <a:cxn ang="0">
                <a:pos x="connsiteX0" y="connsiteY0"/>
              </a:cxn>
              <a:cxn ang="0">
                <a:pos x="connsiteX1" y="connsiteY1"/>
              </a:cxn>
              <a:cxn ang="0">
                <a:pos x="connsiteX2" y="connsiteY2"/>
              </a:cxn>
              <a:cxn ang="0">
                <a:pos x="connsiteX3" y="connsiteY3"/>
              </a:cxn>
            </a:cxnLst>
            <a:rect l="l" t="t" r="r" b="b"/>
            <a:pathLst>
              <a:path w="3152643" h="4610100">
                <a:moveTo>
                  <a:pt x="0" y="0"/>
                </a:moveTo>
                <a:lnTo>
                  <a:pt x="3152643" y="0"/>
                </a:lnTo>
                <a:lnTo>
                  <a:pt x="3152643" y="4610100"/>
                </a:lnTo>
                <a:lnTo>
                  <a:pt x="0" y="46101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536747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742BB31-0347-4692-A226-4A6D29B8FB77}"/>
              </a:ext>
            </a:extLst>
          </p:cNvPr>
          <p:cNvSpPr>
            <a:spLocks noGrp="1"/>
          </p:cNvSpPr>
          <p:nvPr>
            <p:ph type="pic" sz="quarter" idx="10"/>
          </p:nvPr>
        </p:nvSpPr>
        <p:spPr>
          <a:xfrm>
            <a:off x="4653520" y="1143001"/>
            <a:ext cx="2228857" cy="2524125"/>
          </a:xfrm>
          <a:custGeom>
            <a:avLst/>
            <a:gdLst>
              <a:gd name="connsiteX0" fmla="*/ 0 w 2228857"/>
              <a:gd name="connsiteY0" fmla="*/ 0 h 2524125"/>
              <a:gd name="connsiteX1" fmla="*/ 2228857 w 2228857"/>
              <a:gd name="connsiteY1" fmla="*/ 0 h 2524125"/>
              <a:gd name="connsiteX2" fmla="*/ 2228857 w 2228857"/>
              <a:gd name="connsiteY2" fmla="*/ 2524125 h 2524125"/>
              <a:gd name="connsiteX3" fmla="*/ 0 w 2228857"/>
              <a:gd name="connsiteY3" fmla="*/ 2524125 h 2524125"/>
            </a:gdLst>
            <a:ahLst/>
            <a:cxnLst>
              <a:cxn ang="0">
                <a:pos x="connsiteX0" y="connsiteY0"/>
              </a:cxn>
              <a:cxn ang="0">
                <a:pos x="connsiteX1" y="connsiteY1"/>
              </a:cxn>
              <a:cxn ang="0">
                <a:pos x="connsiteX2" y="connsiteY2"/>
              </a:cxn>
              <a:cxn ang="0">
                <a:pos x="connsiteX3" y="connsiteY3"/>
              </a:cxn>
            </a:cxnLst>
            <a:rect l="l" t="t" r="r" b="b"/>
            <a:pathLst>
              <a:path w="2228857" h="2524125">
                <a:moveTo>
                  <a:pt x="0" y="0"/>
                </a:moveTo>
                <a:lnTo>
                  <a:pt x="2228857" y="0"/>
                </a:lnTo>
                <a:lnTo>
                  <a:pt x="2228857" y="2524125"/>
                </a:lnTo>
                <a:lnTo>
                  <a:pt x="0" y="252412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1" name="Picture Placeholder 10">
            <a:extLst>
              <a:ext uri="{FF2B5EF4-FFF2-40B4-BE49-F238E27FC236}">
                <a16:creationId xmlns:a16="http://schemas.microsoft.com/office/drawing/2014/main" id="{64C7A605-E6FE-45C2-816F-82F6332D0BC8}"/>
              </a:ext>
            </a:extLst>
          </p:cNvPr>
          <p:cNvSpPr>
            <a:spLocks noGrp="1"/>
          </p:cNvSpPr>
          <p:nvPr>
            <p:ph type="pic" sz="quarter" idx="11"/>
          </p:nvPr>
        </p:nvSpPr>
        <p:spPr>
          <a:xfrm>
            <a:off x="9111234" y="1143001"/>
            <a:ext cx="2228857" cy="2524125"/>
          </a:xfrm>
          <a:custGeom>
            <a:avLst/>
            <a:gdLst>
              <a:gd name="connsiteX0" fmla="*/ 0 w 2228857"/>
              <a:gd name="connsiteY0" fmla="*/ 0 h 2524125"/>
              <a:gd name="connsiteX1" fmla="*/ 2228857 w 2228857"/>
              <a:gd name="connsiteY1" fmla="*/ 0 h 2524125"/>
              <a:gd name="connsiteX2" fmla="*/ 2228857 w 2228857"/>
              <a:gd name="connsiteY2" fmla="*/ 2524125 h 2524125"/>
              <a:gd name="connsiteX3" fmla="*/ 0 w 2228857"/>
              <a:gd name="connsiteY3" fmla="*/ 2524125 h 2524125"/>
            </a:gdLst>
            <a:ahLst/>
            <a:cxnLst>
              <a:cxn ang="0">
                <a:pos x="connsiteX0" y="connsiteY0"/>
              </a:cxn>
              <a:cxn ang="0">
                <a:pos x="connsiteX1" y="connsiteY1"/>
              </a:cxn>
              <a:cxn ang="0">
                <a:pos x="connsiteX2" y="connsiteY2"/>
              </a:cxn>
              <a:cxn ang="0">
                <a:pos x="connsiteX3" y="connsiteY3"/>
              </a:cxn>
            </a:cxnLst>
            <a:rect l="l" t="t" r="r" b="b"/>
            <a:pathLst>
              <a:path w="2228857" h="2524125">
                <a:moveTo>
                  <a:pt x="0" y="0"/>
                </a:moveTo>
                <a:lnTo>
                  <a:pt x="2228857" y="0"/>
                </a:lnTo>
                <a:lnTo>
                  <a:pt x="2228857" y="2524125"/>
                </a:lnTo>
                <a:lnTo>
                  <a:pt x="0" y="252412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9" name="Picture Placeholder 8">
            <a:extLst>
              <a:ext uri="{FF2B5EF4-FFF2-40B4-BE49-F238E27FC236}">
                <a16:creationId xmlns:a16="http://schemas.microsoft.com/office/drawing/2014/main" id="{8B5F279D-5618-445E-BD25-B4DD4E6EE533}"/>
              </a:ext>
            </a:extLst>
          </p:cNvPr>
          <p:cNvSpPr>
            <a:spLocks noGrp="1"/>
          </p:cNvSpPr>
          <p:nvPr>
            <p:ph type="pic" sz="quarter" idx="12"/>
          </p:nvPr>
        </p:nvSpPr>
        <p:spPr>
          <a:xfrm>
            <a:off x="6882377" y="3667126"/>
            <a:ext cx="2228857" cy="2524125"/>
          </a:xfrm>
          <a:custGeom>
            <a:avLst/>
            <a:gdLst>
              <a:gd name="connsiteX0" fmla="*/ 0 w 2228857"/>
              <a:gd name="connsiteY0" fmla="*/ 0 h 2524125"/>
              <a:gd name="connsiteX1" fmla="*/ 2228857 w 2228857"/>
              <a:gd name="connsiteY1" fmla="*/ 0 h 2524125"/>
              <a:gd name="connsiteX2" fmla="*/ 2228857 w 2228857"/>
              <a:gd name="connsiteY2" fmla="*/ 2524125 h 2524125"/>
              <a:gd name="connsiteX3" fmla="*/ 0 w 2228857"/>
              <a:gd name="connsiteY3" fmla="*/ 2524125 h 2524125"/>
            </a:gdLst>
            <a:ahLst/>
            <a:cxnLst>
              <a:cxn ang="0">
                <a:pos x="connsiteX0" y="connsiteY0"/>
              </a:cxn>
              <a:cxn ang="0">
                <a:pos x="connsiteX1" y="connsiteY1"/>
              </a:cxn>
              <a:cxn ang="0">
                <a:pos x="connsiteX2" y="connsiteY2"/>
              </a:cxn>
              <a:cxn ang="0">
                <a:pos x="connsiteX3" y="connsiteY3"/>
              </a:cxn>
            </a:cxnLst>
            <a:rect l="l" t="t" r="r" b="b"/>
            <a:pathLst>
              <a:path w="2228857" h="2524125">
                <a:moveTo>
                  <a:pt x="0" y="0"/>
                </a:moveTo>
                <a:lnTo>
                  <a:pt x="2228857" y="0"/>
                </a:lnTo>
                <a:lnTo>
                  <a:pt x="2228857" y="2524125"/>
                </a:lnTo>
                <a:lnTo>
                  <a:pt x="0" y="252412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149918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B456345-E24D-4B0E-B1F6-7F8087495AFD}"/>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Picture Placeholder 7">
            <a:extLst>
              <a:ext uri="{FF2B5EF4-FFF2-40B4-BE49-F238E27FC236}">
                <a16:creationId xmlns:a16="http://schemas.microsoft.com/office/drawing/2014/main" id="{D2FBB1A8-4C39-4560-98BB-13C8C930335C}"/>
              </a:ext>
            </a:extLst>
          </p:cNvPr>
          <p:cNvSpPr>
            <a:spLocks noGrp="1"/>
          </p:cNvSpPr>
          <p:nvPr>
            <p:ph type="pic" sz="quarter" idx="11"/>
          </p:nvPr>
        </p:nvSpPr>
        <p:spPr>
          <a:xfrm>
            <a:off x="1086465" y="1174956"/>
            <a:ext cx="3923071" cy="3147663"/>
          </a:xfrm>
          <a:custGeom>
            <a:avLst/>
            <a:gdLst>
              <a:gd name="connsiteX0" fmla="*/ 0 w 3923071"/>
              <a:gd name="connsiteY0" fmla="*/ 0 h 3147663"/>
              <a:gd name="connsiteX1" fmla="*/ 3923071 w 3923071"/>
              <a:gd name="connsiteY1" fmla="*/ 0 h 3147663"/>
              <a:gd name="connsiteX2" fmla="*/ 3923071 w 3923071"/>
              <a:gd name="connsiteY2" fmla="*/ 3147663 h 3147663"/>
              <a:gd name="connsiteX3" fmla="*/ 0 w 3923071"/>
              <a:gd name="connsiteY3" fmla="*/ 3147663 h 3147663"/>
            </a:gdLst>
            <a:ahLst/>
            <a:cxnLst>
              <a:cxn ang="0">
                <a:pos x="connsiteX0" y="connsiteY0"/>
              </a:cxn>
              <a:cxn ang="0">
                <a:pos x="connsiteX1" y="connsiteY1"/>
              </a:cxn>
              <a:cxn ang="0">
                <a:pos x="connsiteX2" y="connsiteY2"/>
              </a:cxn>
              <a:cxn ang="0">
                <a:pos x="connsiteX3" y="connsiteY3"/>
              </a:cxn>
            </a:cxnLst>
            <a:rect l="l" t="t" r="r" b="b"/>
            <a:pathLst>
              <a:path w="3923071" h="3147663">
                <a:moveTo>
                  <a:pt x="0" y="0"/>
                </a:moveTo>
                <a:lnTo>
                  <a:pt x="3923071" y="0"/>
                </a:lnTo>
                <a:lnTo>
                  <a:pt x="3923071" y="3147663"/>
                </a:lnTo>
                <a:lnTo>
                  <a:pt x="0" y="3147663"/>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7" name="Picture Placeholder 6">
            <a:extLst>
              <a:ext uri="{FF2B5EF4-FFF2-40B4-BE49-F238E27FC236}">
                <a16:creationId xmlns:a16="http://schemas.microsoft.com/office/drawing/2014/main" id="{14B62E42-12A5-4CD9-A347-05A5B538A41C}"/>
              </a:ext>
            </a:extLst>
          </p:cNvPr>
          <p:cNvSpPr>
            <a:spLocks noGrp="1"/>
          </p:cNvSpPr>
          <p:nvPr>
            <p:ph type="pic" sz="quarter" idx="12"/>
          </p:nvPr>
        </p:nvSpPr>
        <p:spPr>
          <a:xfrm>
            <a:off x="7182465" y="4322618"/>
            <a:ext cx="3923071" cy="1790700"/>
          </a:xfrm>
          <a:custGeom>
            <a:avLst/>
            <a:gdLst>
              <a:gd name="connsiteX0" fmla="*/ 0 w 3923071"/>
              <a:gd name="connsiteY0" fmla="*/ 0 h 1790700"/>
              <a:gd name="connsiteX1" fmla="*/ 3923071 w 3923071"/>
              <a:gd name="connsiteY1" fmla="*/ 0 h 1790700"/>
              <a:gd name="connsiteX2" fmla="*/ 3923071 w 3923071"/>
              <a:gd name="connsiteY2" fmla="*/ 1790700 h 1790700"/>
              <a:gd name="connsiteX3" fmla="*/ 0 w 3923071"/>
              <a:gd name="connsiteY3" fmla="*/ 1790700 h 1790700"/>
            </a:gdLst>
            <a:ahLst/>
            <a:cxnLst>
              <a:cxn ang="0">
                <a:pos x="connsiteX0" y="connsiteY0"/>
              </a:cxn>
              <a:cxn ang="0">
                <a:pos x="connsiteX1" y="connsiteY1"/>
              </a:cxn>
              <a:cxn ang="0">
                <a:pos x="connsiteX2" y="connsiteY2"/>
              </a:cxn>
              <a:cxn ang="0">
                <a:pos x="connsiteX3" y="connsiteY3"/>
              </a:cxn>
            </a:cxnLst>
            <a:rect l="l" t="t" r="r" b="b"/>
            <a:pathLst>
              <a:path w="3923071" h="1790700">
                <a:moveTo>
                  <a:pt x="0" y="0"/>
                </a:moveTo>
                <a:lnTo>
                  <a:pt x="3923071" y="0"/>
                </a:lnTo>
                <a:lnTo>
                  <a:pt x="3923071" y="1790700"/>
                </a:lnTo>
                <a:lnTo>
                  <a:pt x="0" y="17907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94271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53B474-E6B6-40BC-9863-1CF58D5D834A}"/>
              </a:ext>
            </a:extLst>
          </p:cNvPr>
          <p:cNvSpPr>
            <a:spLocks noGrp="1"/>
          </p:cNvSpPr>
          <p:nvPr>
            <p:ph type="pic" sz="quarter" idx="11"/>
          </p:nvPr>
        </p:nvSpPr>
        <p:spPr>
          <a:xfrm>
            <a:off x="921467" y="3429001"/>
            <a:ext cx="2985319" cy="2447924"/>
          </a:xfrm>
          <a:custGeom>
            <a:avLst/>
            <a:gdLst>
              <a:gd name="connsiteX0" fmla="*/ 0 w 2985319"/>
              <a:gd name="connsiteY0" fmla="*/ 0 h 2447924"/>
              <a:gd name="connsiteX1" fmla="*/ 2985319 w 2985319"/>
              <a:gd name="connsiteY1" fmla="*/ 0 h 2447924"/>
              <a:gd name="connsiteX2" fmla="*/ 2985319 w 2985319"/>
              <a:gd name="connsiteY2" fmla="*/ 2447924 h 2447924"/>
              <a:gd name="connsiteX3" fmla="*/ 0 w 2985319"/>
              <a:gd name="connsiteY3" fmla="*/ 2447924 h 2447924"/>
            </a:gdLst>
            <a:ahLst/>
            <a:cxnLst>
              <a:cxn ang="0">
                <a:pos x="connsiteX0" y="connsiteY0"/>
              </a:cxn>
              <a:cxn ang="0">
                <a:pos x="connsiteX1" y="connsiteY1"/>
              </a:cxn>
              <a:cxn ang="0">
                <a:pos x="connsiteX2" y="connsiteY2"/>
              </a:cxn>
              <a:cxn ang="0">
                <a:pos x="connsiteX3" y="connsiteY3"/>
              </a:cxn>
            </a:cxnLst>
            <a:rect l="l" t="t" r="r" b="b"/>
            <a:pathLst>
              <a:path w="2985319" h="2447924">
                <a:moveTo>
                  <a:pt x="0" y="0"/>
                </a:moveTo>
                <a:lnTo>
                  <a:pt x="2985319" y="0"/>
                </a:lnTo>
                <a:lnTo>
                  <a:pt x="2985319" y="2447924"/>
                </a:lnTo>
                <a:lnTo>
                  <a:pt x="0" y="244792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1" name="Picture Placeholder 10">
            <a:extLst>
              <a:ext uri="{FF2B5EF4-FFF2-40B4-BE49-F238E27FC236}">
                <a16:creationId xmlns:a16="http://schemas.microsoft.com/office/drawing/2014/main" id="{0FC4A939-C87D-4CD0-AE49-379E7D8ACF79}"/>
              </a:ext>
            </a:extLst>
          </p:cNvPr>
          <p:cNvSpPr>
            <a:spLocks noGrp="1"/>
          </p:cNvSpPr>
          <p:nvPr>
            <p:ph type="pic" sz="quarter" idx="12"/>
          </p:nvPr>
        </p:nvSpPr>
        <p:spPr>
          <a:xfrm>
            <a:off x="4438650" y="981076"/>
            <a:ext cx="2985319" cy="2447925"/>
          </a:xfrm>
          <a:custGeom>
            <a:avLst/>
            <a:gdLst>
              <a:gd name="connsiteX0" fmla="*/ 0 w 2985319"/>
              <a:gd name="connsiteY0" fmla="*/ 0 h 2447925"/>
              <a:gd name="connsiteX1" fmla="*/ 2985319 w 2985319"/>
              <a:gd name="connsiteY1" fmla="*/ 0 h 2447925"/>
              <a:gd name="connsiteX2" fmla="*/ 2985319 w 2985319"/>
              <a:gd name="connsiteY2" fmla="*/ 2447925 h 2447925"/>
              <a:gd name="connsiteX3" fmla="*/ 0 w 2985319"/>
              <a:gd name="connsiteY3" fmla="*/ 2447925 h 2447925"/>
            </a:gdLst>
            <a:ahLst/>
            <a:cxnLst>
              <a:cxn ang="0">
                <a:pos x="connsiteX0" y="connsiteY0"/>
              </a:cxn>
              <a:cxn ang="0">
                <a:pos x="connsiteX1" y="connsiteY1"/>
              </a:cxn>
              <a:cxn ang="0">
                <a:pos x="connsiteX2" y="connsiteY2"/>
              </a:cxn>
              <a:cxn ang="0">
                <a:pos x="connsiteX3" y="connsiteY3"/>
              </a:cxn>
            </a:cxnLst>
            <a:rect l="l" t="t" r="r" b="b"/>
            <a:pathLst>
              <a:path w="2985319" h="2447925">
                <a:moveTo>
                  <a:pt x="0" y="0"/>
                </a:moveTo>
                <a:lnTo>
                  <a:pt x="2985319" y="0"/>
                </a:lnTo>
                <a:lnTo>
                  <a:pt x="2985319" y="2447925"/>
                </a:lnTo>
                <a:lnTo>
                  <a:pt x="0" y="244792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9" name="Picture Placeholder 8">
            <a:extLst>
              <a:ext uri="{FF2B5EF4-FFF2-40B4-BE49-F238E27FC236}">
                <a16:creationId xmlns:a16="http://schemas.microsoft.com/office/drawing/2014/main" id="{A7CAFA17-74C4-4FC4-9585-B7F1104323E9}"/>
              </a:ext>
            </a:extLst>
          </p:cNvPr>
          <p:cNvSpPr>
            <a:spLocks noGrp="1"/>
          </p:cNvSpPr>
          <p:nvPr>
            <p:ph type="pic" sz="quarter" idx="13"/>
          </p:nvPr>
        </p:nvSpPr>
        <p:spPr>
          <a:xfrm>
            <a:off x="7938696" y="3879273"/>
            <a:ext cx="3435886" cy="1997652"/>
          </a:xfrm>
          <a:custGeom>
            <a:avLst/>
            <a:gdLst>
              <a:gd name="connsiteX0" fmla="*/ 0 w 3435886"/>
              <a:gd name="connsiteY0" fmla="*/ 0 h 1997652"/>
              <a:gd name="connsiteX1" fmla="*/ 3435886 w 3435886"/>
              <a:gd name="connsiteY1" fmla="*/ 0 h 1997652"/>
              <a:gd name="connsiteX2" fmla="*/ 3435886 w 3435886"/>
              <a:gd name="connsiteY2" fmla="*/ 1997652 h 1997652"/>
              <a:gd name="connsiteX3" fmla="*/ 0 w 3435886"/>
              <a:gd name="connsiteY3" fmla="*/ 1997652 h 1997652"/>
            </a:gdLst>
            <a:ahLst/>
            <a:cxnLst>
              <a:cxn ang="0">
                <a:pos x="connsiteX0" y="connsiteY0"/>
              </a:cxn>
              <a:cxn ang="0">
                <a:pos x="connsiteX1" y="connsiteY1"/>
              </a:cxn>
              <a:cxn ang="0">
                <a:pos x="connsiteX2" y="connsiteY2"/>
              </a:cxn>
              <a:cxn ang="0">
                <a:pos x="connsiteX3" y="connsiteY3"/>
              </a:cxn>
            </a:cxnLst>
            <a:rect l="l" t="t" r="r" b="b"/>
            <a:pathLst>
              <a:path w="3435886" h="1997652">
                <a:moveTo>
                  <a:pt x="0" y="0"/>
                </a:moveTo>
                <a:lnTo>
                  <a:pt x="3435886" y="0"/>
                </a:lnTo>
                <a:lnTo>
                  <a:pt x="3435886" y="1997652"/>
                </a:lnTo>
                <a:lnTo>
                  <a:pt x="0" y="199765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126419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F0E233-ECE1-4F25-8AD6-563DAF7786CD}"/>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Picture Placeholder 8">
            <a:extLst>
              <a:ext uri="{FF2B5EF4-FFF2-40B4-BE49-F238E27FC236}">
                <a16:creationId xmlns:a16="http://schemas.microsoft.com/office/drawing/2014/main" id="{E993F51D-B57D-42F9-A14D-7B5423ED2B27}"/>
              </a:ext>
            </a:extLst>
          </p:cNvPr>
          <p:cNvSpPr>
            <a:spLocks noGrp="1"/>
          </p:cNvSpPr>
          <p:nvPr>
            <p:ph type="pic" sz="quarter" idx="13"/>
          </p:nvPr>
        </p:nvSpPr>
        <p:spPr>
          <a:xfrm>
            <a:off x="1641690" y="1190072"/>
            <a:ext cx="3139860" cy="2162729"/>
          </a:xfrm>
          <a:custGeom>
            <a:avLst/>
            <a:gdLst>
              <a:gd name="connsiteX0" fmla="*/ 0 w 3139860"/>
              <a:gd name="connsiteY0" fmla="*/ 0 h 2162729"/>
              <a:gd name="connsiteX1" fmla="*/ 3139860 w 3139860"/>
              <a:gd name="connsiteY1" fmla="*/ 0 h 2162729"/>
              <a:gd name="connsiteX2" fmla="*/ 3139860 w 3139860"/>
              <a:gd name="connsiteY2" fmla="*/ 2162729 h 2162729"/>
              <a:gd name="connsiteX3" fmla="*/ 0 w 3139860"/>
              <a:gd name="connsiteY3" fmla="*/ 2162729 h 2162729"/>
            </a:gdLst>
            <a:ahLst/>
            <a:cxnLst>
              <a:cxn ang="0">
                <a:pos x="connsiteX0" y="connsiteY0"/>
              </a:cxn>
              <a:cxn ang="0">
                <a:pos x="connsiteX1" y="connsiteY1"/>
              </a:cxn>
              <a:cxn ang="0">
                <a:pos x="connsiteX2" y="connsiteY2"/>
              </a:cxn>
              <a:cxn ang="0">
                <a:pos x="connsiteX3" y="connsiteY3"/>
              </a:cxn>
            </a:cxnLst>
            <a:rect l="l" t="t" r="r" b="b"/>
            <a:pathLst>
              <a:path w="3139860" h="2162729">
                <a:moveTo>
                  <a:pt x="0" y="0"/>
                </a:moveTo>
                <a:lnTo>
                  <a:pt x="3139860" y="0"/>
                </a:lnTo>
                <a:lnTo>
                  <a:pt x="3139860" y="2162729"/>
                </a:lnTo>
                <a:lnTo>
                  <a:pt x="0" y="216272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8" name="Picture Placeholder 7">
            <a:extLst>
              <a:ext uri="{FF2B5EF4-FFF2-40B4-BE49-F238E27FC236}">
                <a16:creationId xmlns:a16="http://schemas.microsoft.com/office/drawing/2014/main" id="{0CE5ABE8-BE61-47EE-94FD-F30BA525A8FE}"/>
              </a:ext>
            </a:extLst>
          </p:cNvPr>
          <p:cNvSpPr>
            <a:spLocks noGrp="1"/>
          </p:cNvSpPr>
          <p:nvPr>
            <p:ph type="pic" sz="quarter" idx="14"/>
          </p:nvPr>
        </p:nvSpPr>
        <p:spPr>
          <a:xfrm>
            <a:off x="1641690" y="3671057"/>
            <a:ext cx="3139860" cy="2162729"/>
          </a:xfrm>
          <a:custGeom>
            <a:avLst/>
            <a:gdLst>
              <a:gd name="connsiteX0" fmla="*/ 0 w 3139860"/>
              <a:gd name="connsiteY0" fmla="*/ 0 h 2162729"/>
              <a:gd name="connsiteX1" fmla="*/ 3139860 w 3139860"/>
              <a:gd name="connsiteY1" fmla="*/ 0 h 2162729"/>
              <a:gd name="connsiteX2" fmla="*/ 3139860 w 3139860"/>
              <a:gd name="connsiteY2" fmla="*/ 2162729 h 2162729"/>
              <a:gd name="connsiteX3" fmla="*/ 0 w 3139860"/>
              <a:gd name="connsiteY3" fmla="*/ 2162729 h 2162729"/>
            </a:gdLst>
            <a:ahLst/>
            <a:cxnLst>
              <a:cxn ang="0">
                <a:pos x="connsiteX0" y="connsiteY0"/>
              </a:cxn>
              <a:cxn ang="0">
                <a:pos x="connsiteX1" y="connsiteY1"/>
              </a:cxn>
              <a:cxn ang="0">
                <a:pos x="connsiteX2" y="connsiteY2"/>
              </a:cxn>
              <a:cxn ang="0">
                <a:pos x="connsiteX3" y="connsiteY3"/>
              </a:cxn>
            </a:cxnLst>
            <a:rect l="l" t="t" r="r" b="b"/>
            <a:pathLst>
              <a:path w="3139860" h="2162729">
                <a:moveTo>
                  <a:pt x="0" y="0"/>
                </a:moveTo>
                <a:lnTo>
                  <a:pt x="3139860" y="0"/>
                </a:lnTo>
                <a:lnTo>
                  <a:pt x="3139860" y="2162729"/>
                </a:lnTo>
                <a:lnTo>
                  <a:pt x="0" y="216272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59410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8B8A052-31C8-48A9-AC39-58C2C1479E7D}"/>
              </a:ext>
            </a:extLst>
          </p:cNvPr>
          <p:cNvSpPr>
            <a:spLocks noGrp="1"/>
          </p:cNvSpPr>
          <p:nvPr>
            <p:ph type="pic" sz="quarter" idx="13"/>
          </p:nvPr>
        </p:nvSpPr>
        <p:spPr>
          <a:xfrm>
            <a:off x="6515977" y="838200"/>
            <a:ext cx="4673600" cy="3638550"/>
          </a:xfrm>
          <a:custGeom>
            <a:avLst/>
            <a:gdLst>
              <a:gd name="connsiteX0" fmla="*/ 0 w 4673600"/>
              <a:gd name="connsiteY0" fmla="*/ 0 h 3638550"/>
              <a:gd name="connsiteX1" fmla="*/ 4673600 w 4673600"/>
              <a:gd name="connsiteY1" fmla="*/ 0 h 3638550"/>
              <a:gd name="connsiteX2" fmla="*/ 4673600 w 4673600"/>
              <a:gd name="connsiteY2" fmla="*/ 3638550 h 3638550"/>
              <a:gd name="connsiteX3" fmla="*/ 0 w 4673600"/>
              <a:gd name="connsiteY3" fmla="*/ 3638550 h 3638550"/>
            </a:gdLst>
            <a:ahLst/>
            <a:cxnLst>
              <a:cxn ang="0">
                <a:pos x="connsiteX0" y="connsiteY0"/>
              </a:cxn>
              <a:cxn ang="0">
                <a:pos x="connsiteX1" y="connsiteY1"/>
              </a:cxn>
              <a:cxn ang="0">
                <a:pos x="connsiteX2" y="connsiteY2"/>
              </a:cxn>
              <a:cxn ang="0">
                <a:pos x="connsiteX3" y="connsiteY3"/>
              </a:cxn>
            </a:cxnLst>
            <a:rect l="l" t="t" r="r" b="b"/>
            <a:pathLst>
              <a:path w="4673600" h="3638550">
                <a:moveTo>
                  <a:pt x="0" y="0"/>
                </a:moveTo>
                <a:lnTo>
                  <a:pt x="4673600" y="0"/>
                </a:lnTo>
                <a:lnTo>
                  <a:pt x="4673600" y="3638550"/>
                </a:lnTo>
                <a:lnTo>
                  <a:pt x="0" y="36385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1" name="Picture Placeholder 10">
            <a:extLst>
              <a:ext uri="{FF2B5EF4-FFF2-40B4-BE49-F238E27FC236}">
                <a16:creationId xmlns:a16="http://schemas.microsoft.com/office/drawing/2014/main" id="{0A10B391-FFC3-4108-801C-96B8A396CD55}"/>
              </a:ext>
            </a:extLst>
          </p:cNvPr>
          <p:cNvSpPr>
            <a:spLocks noGrp="1"/>
          </p:cNvSpPr>
          <p:nvPr>
            <p:ph type="pic" sz="quarter" idx="14"/>
          </p:nvPr>
        </p:nvSpPr>
        <p:spPr>
          <a:xfrm>
            <a:off x="3097054" y="4476749"/>
            <a:ext cx="1926534" cy="1504951"/>
          </a:xfrm>
          <a:custGeom>
            <a:avLst/>
            <a:gdLst>
              <a:gd name="connsiteX0" fmla="*/ 0 w 1926534"/>
              <a:gd name="connsiteY0" fmla="*/ 0 h 1504951"/>
              <a:gd name="connsiteX1" fmla="*/ 1926534 w 1926534"/>
              <a:gd name="connsiteY1" fmla="*/ 0 h 1504951"/>
              <a:gd name="connsiteX2" fmla="*/ 1926534 w 1926534"/>
              <a:gd name="connsiteY2" fmla="*/ 1504951 h 1504951"/>
              <a:gd name="connsiteX3" fmla="*/ 0 w 1926534"/>
              <a:gd name="connsiteY3" fmla="*/ 1504951 h 1504951"/>
            </a:gdLst>
            <a:ahLst/>
            <a:cxnLst>
              <a:cxn ang="0">
                <a:pos x="connsiteX0" y="connsiteY0"/>
              </a:cxn>
              <a:cxn ang="0">
                <a:pos x="connsiteX1" y="connsiteY1"/>
              </a:cxn>
              <a:cxn ang="0">
                <a:pos x="connsiteX2" y="connsiteY2"/>
              </a:cxn>
              <a:cxn ang="0">
                <a:pos x="connsiteX3" y="connsiteY3"/>
              </a:cxn>
            </a:cxnLst>
            <a:rect l="l" t="t" r="r" b="b"/>
            <a:pathLst>
              <a:path w="1926534" h="1504951">
                <a:moveTo>
                  <a:pt x="0" y="0"/>
                </a:moveTo>
                <a:lnTo>
                  <a:pt x="1926534" y="0"/>
                </a:lnTo>
                <a:lnTo>
                  <a:pt x="1926534" y="1504951"/>
                </a:lnTo>
                <a:lnTo>
                  <a:pt x="0" y="150495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0" name="Picture Placeholder 9">
            <a:extLst>
              <a:ext uri="{FF2B5EF4-FFF2-40B4-BE49-F238E27FC236}">
                <a16:creationId xmlns:a16="http://schemas.microsoft.com/office/drawing/2014/main" id="{7F80E51D-D9F6-4CD8-B0A1-4EA2528481CA}"/>
              </a:ext>
            </a:extLst>
          </p:cNvPr>
          <p:cNvSpPr>
            <a:spLocks noGrp="1"/>
          </p:cNvSpPr>
          <p:nvPr>
            <p:ph type="pic" sz="quarter" idx="15"/>
          </p:nvPr>
        </p:nvSpPr>
        <p:spPr>
          <a:xfrm>
            <a:off x="878616" y="4476749"/>
            <a:ext cx="1926534" cy="1504951"/>
          </a:xfrm>
          <a:custGeom>
            <a:avLst/>
            <a:gdLst>
              <a:gd name="connsiteX0" fmla="*/ 0 w 1926534"/>
              <a:gd name="connsiteY0" fmla="*/ 0 h 1504951"/>
              <a:gd name="connsiteX1" fmla="*/ 1926534 w 1926534"/>
              <a:gd name="connsiteY1" fmla="*/ 0 h 1504951"/>
              <a:gd name="connsiteX2" fmla="*/ 1926534 w 1926534"/>
              <a:gd name="connsiteY2" fmla="*/ 1504951 h 1504951"/>
              <a:gd name="connsiteX3" fmla="*/ 0 w 1926534"/>
              <a:gd name="connsiteY3" fmla="*/ 1504951 h 1504951"/>
            </a:gdLst>
            <a:ahLst/>
            <a:cxnLst>
              <a:cxn ang="0">
                <a:pos x="connsiteX0" y="connsiteY0"/>
              </a:cxn>
              <a:cxn ang="0">
                <a:pos x="connsiteX1" y="connsiteY1"/>
              </a:cxn>
              <a:cxn ang="0">
                <a:pos x="connsiteX2" y="connsiteY2"/>
              </a:cxn>
              <a:cxn ang="0">
                <a:pos x="connsiteX3" y="connsiteY3"/>
              </a:cxn>
            </a:cxnLst>
            <a:rect l="l" t="t" r="r" b="b"/>
            <a:pathLst>
              <a:path w="1926534" h="1504951">
                <a:moveTo>
                  <a:pt x="0" y="0"/>
                </a:moveTo>
                <a:lnTo>
                  <a:pt x="1926534" y="0"/>
                </a:lnTo>
                <a:lnTo>
                  <a:pt x="1926534" y="1504951"/>
                </a:lnTo>
                <a:lnTo>
                  <a:pt x="0" y="150495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3297402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315B3D-4DA2-43CE-8767-DD99F8CBCE6A}"/>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7F71C26F-9278-4AE9-8D2C-74874B8F667E}"/>
              </a:ext>
            </a:extLst>
          </p:cNvPr>
          <p:cNvSpPr>
            <a:spLocks noGrp="1"/>
          </p:cNvSpPr>
          <p:nvPr>
            <p:ph type="pic" sz="quarter" idx="13"/>
          </p:nvPr>
        </p:nvSpPr>
        <p:spPr>
          <a:xfrm>
            <a:off x="2467430" y="1028700"/>
            <a:ext cx="3628571" cy="4972050"/>
          </a:xfrm>
          <a:custGeom>
            <a:avLst/>
            <a:gdLst>
              <a:gd name="connsiteX0" fmla="*/ 0 w 3628571"/>
              <a:gd name="connsiteY0" fmla="*/ 0 h 4972050"/>
              <a:gd name="connsiteX1" fmla="*/ 3628571 w 3628571"/>
              <a:gd name="connsiteY1" fmla="*/ 0 h 4972050"/>
              <a:gd name="connsiteX2" fmla="*/ 3628571 w 3628571"/>
              <a:gd name="connsiteY2" fmla="*/ 4972050 h 4972050"/>
              <a:gd name="connsiteX3" fmla="*/ 0 w 3628571"/>
              <a:gd name="connsiteY3" fmla="*/ 4972050 h 4972050"/>
            </a:gdLst>
            <a:ahLst/>
            <a:cxnLst>
              <a:cxn ang="0">
                <a:pos x="connsiteX0" y="connsiteY0"/>
              </a:cxn>
              <a:cxn ang="0">
                <a:pos x="connsiteX1" y="connsiteY1"/>
              </a:cxn>
              <a:cxn ang="0">
                <a:pos x="connsiteX2" y="connsiteY2"/>
              </a:cxn>
              <a:cxn ang="0">
                <a:pos x="connsiteX3" y="connsiteY3"/>
              </a:cxn>
            </a:cxnLst>
            <a:rect l="l" t="t" r="r" b="b"/>
            <a:pathLst>
              <a:path w="3628571" h="4972050">
                <a:moveTo>
                  <a:pt x="0" y="0"/>
                </a:moveTo>
                <a:lnTo>
                  <a:pt x="3628571" y="0"/>
                </a:lnTo>
                <a:lnTo>
                  <a:pt x="3628571" y="4972050"/>
                </a:lnTo>
                <a:lnTo>
                  <a:pt x="0" y="49720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351339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66CCAE1-95F6-41A0-9E37-43AB342B3FE9}"/>
              </a:ext>
            </a:extLst>
          </p:cNvPr>
          <p:cNvSpPr>
            <a:spLocks noGrp="1"/>
          </p:cNvSpPr>
          <p:nvPr>
            <p:ph type="pic" sz="quarter" idx="10"/>
          </p:nvPr>
        </p:nvSpPr>
        <p:spPr>
          <a:xfrm>
            <a:off x="0" y="0"/>
            <a:ext cx="12192000" cy="6858000"/>
          </a:xfrm>
          <a:prstGeom prst="rect">
            <a:avLst/>
          </a:prstGeom>
          <a:pattFill prst="divot">
            <a:fgClr>
              <a:schemeClr val="accent1"/>
            </a:fgClr>
            <a:bgClr>
              <a:schemeClr val="bg1"/>
            </a:bgClr>
          </a:pattFill>
        </p:spPr>
        <p:txBody>
          <a:bodyPr anchor="ctr"/>
          <a:lstStyle>
            <a:lvl1pPr marL="0" indent="0" algn="ctr">
              <a:buNone/>
              <a:defRPr sz="1200"/>
            </a:lvl1pPr>
          </a:lstStyle>
          <a:p>
            <a:endParaRPr lang="id-ID"/>
          </a:p>
        </p:txBody>
      </p:sp>
    </p:spTree>
    <p:extLst>
      <p:ext uri="{BB962C8B-B14F-4D97-AF65-F5344CB8AC3E}">
        <p14:creationId xmlns:p14="http://schemas.microsoft.com/office/powerpoint/2010/main" val="34896101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C33C594-97EB-47E8-A541-89261F60B543}"/>
              </a:ext>
            </a:extLst>
          </p:cNvPr>
          <p:cNvSpPr>
            <a:spLocks noGrp="1"/>
          </p:cNvSpPr>
          <p:nvPr>
            <p:ph type="pic" sz="quarter" idx="13"/>
          </p:nvPr>
        </p:nvSpPr>
        <p:spPr>
          <a:xfrm>
            <a:off x="3865872" y="1291768"/>
            <a:ext cx="4239833" cy="3077031"/>
          </a:xfrm>
          <a:custGeom>
            <a:avLst/>
            <a:gdLst>
              <a:gd name="connsiteX0" fmla="*/ 0 w 4239833"/>
              <a:gd name="connsiteY0" fmla="*/ 0 h 3077031"/>
              <a:gd name="connsiteX1" fmla="*/ 4239833 w 4239833"/>
              <a:gd name="connsiteY1" fmla="*/ 0 h 3077031"/>
              <a:gd name="connsiteX2" fmla="*/ 4239833 w 4239833"/>
              <a:gd name="connsiteY2" fmla="*/ 3077031 h 3077031"/>
              <a:gd name="connsiteX3" fmla="*/ 0 w 4239833"/>
              <a:gd name="connsiteY3" fmla="*/ 3077031 h 3077031"/>
            </a:gdLst>
            <a:ahLst/>
            <a:cxnLst>
              <a:cxn ang="0">
                <a:pos x="connsiteX0" y="connsiteY0"/>
              </a:cxn>
              <a:cxn ang="0">
                <a:pos x="connsiteX1" y="connsiteY1"/>
              </a:cxn>
              <a:cxn ang="0">
                <a:pos x="connsiteX2" y="connsiteY2"/>
              </a:cxn>
              <a:cxn ang="0">
                <a:pos x="connsiteX3" y="connsiteY3"/>
              </a:cxn>
            </a:cxnLst>
            <a:rect l="l" t="t" r="r" b="b"/>
            <a:pathLst>
              <a:path w="4239833" h="3077031">
                <a:moveTo>
                  <a:pt x="0" y="0"/>
                </a:moveTo>
                <a:lnTo>
                  <a:pt x="4239833" y="0"/>
                </a:lnTo>
                <a:lnTo>
                  <a:pt x="4239833" y="3077031"/>
                </a:lnTo>
                <a:lnTo>
                  <a:pt x="0" y="307703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0" name="Picture Placeholder 9">
            <a:extLst>
              <a:ext uri="{FF2B5EF4-FFF2-40B4-BE49-F238E27FC236}">
                <a16:creationId xmlns:a16="http://schemas.microsoft.com/office/drawing/2014/main" id="{718CE317-BFD7-433A-BCCA-72647B5A5682}"/>
              </a:ext>
            </a:extLst>
          </p:cNvPr>
          <p:cNvSpPr>
            <a:spLocks noGrp="1"/>
          </p:cNvSpPr>
          <p:nvPr>
            <p:ph type="pic" sz="quarter" idx="14"/>
          </p:nvPr>
        </p:nvSpPr>
        <p:spPr>
          <a:xfrm>
            <a:off x="1001652" y="1291768"/>
            <a:ext cx="2394692" cy="3077031"/>
          </a:xfrm>
          <a:custGeom>
            <a:avLst/>
            <a:gdLst>
              <a:gd name="connsiteX0" fmla="*/ 0 w 2394692"/>
              <a:gd name="connsiteY0" fmla="*/ 0 h 3077031"/>
              <a:gd name="connsiteX1" fmla="*/ 2394692 w 2394692"/>
              <a:gd name="connsiteY1" fmla="*/ 0 h 3077031"/>
              <a:gd name="connsiteX2" fmla="*/ 2394692 w 2394692"/>
              <a:gd name="connsiteY2" fmla="*/ 3077031 h 3077031"/>
              <a:gd name="connsiteX3" fmla="*/ 0 w 2394692"/>
              <a:gd name="connsiteY3" fmla="*/ 3077031 h 3077031"/>
            </a:gdLst>
            <a:ahLst/>
            <a:cxnLst>
              <a:cxn ang="0">
                <a:pos x="connsiteX0" y="connsiteY0"/>
              </a:cxn>
              <a:cxn ang="0">
                <a:pos x="connsiteX1" y="connsiteY1"/>
              </a:cxn>
              <a:cxn ang="0">
                <a:pos x="connsiteX2" y="connsiteY2"/>
              </a:cxn>
              <a:cxn ang="0">
                <a:pos x="connsiteX3" y="connsiteY3"/>
              </a:cxn>
            </a:cxnLst>
            <a:rect l="l" t="t" r="r" b="b"/>
            <a:pathLst>
              <a:path w="2394692" h="3077031">
                <a:moveTo>
                  <a:pt x="0" y="0"/>
                </a:moveTo>
                <a:lnTo>
                  <a:pt x="2394692" y="0"/>
                </a:lnTo>
                <a:lnTo>
                  <a:pt x="2394692" y="3077031"/>
                </a:lnTo>
                <a:lnTo>
                  <a:pt x="0" y="307703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9" name="Picture Placeholder 8">
            <a:extLst>
              <a:ext uri="{FF2B5EF4-FFF2-40B4-BE49-F238E27FC236}">
                <a16:creationId xmlns:a16="http://schemas.microsoft.com/office/drawing/2014/main" id="{25636734-4A73-4795-84A1-5CD338DE890B}"/>
              </a:ext>
            </a:extLst>
          </p:cNvPr>
          <p:cNvSpPr>
            <a:spLocks noGrp="1"/>
          </p:cNvSpPr>
          <p:nvPr>
            <p:ph type="pic" sz="quarter" idx="15"/>
          </p:nvPr>
        </p:nvSpPr>
        <p:spPr>
          <a:xfrm>
            <a:off x="1001652" y="4835071"/>
            <a:ext cx="2394692" cy="2022929"/>
          </a:xfrm>
          <a:custGeom>
            <a:avLst/>
            <a:gdLst>
              <a:gd name="connsiteX0" fmla="*/ 0 w 2394692"/>
              <a:gd name="connsiteY0" fmla="*/ 0 h 2022929"/>
              <a:gd name="connsiteX1" fmla="*/ 2394692 w 2394692"/>
              <a:gd name="connsiteY1" fmla="*/ 0 h 2022929"/>
              <a:gd name="connsiteX2" fmla="*/ 2394692 w 2394692"/>
              <a:gd name="connsiteY2" fmla="*/ 2022929 h 2022929"/>
              <a:gd name="connsiteX3" fmla="*/ 0 w 2394692"/>
              <a:gd name="connsiteY3" fmla="*/ 2022929 h 2022929"/>
            </a:gdLst>
            <a:ahLst/>
            <a:cxnLst>
              <a:cxn ang="0">
                <a:pos x="connsiteX0" y="connsiteY0"/>
              </a:cxn>
              <a:cxn ang="0">
                <a:pos x="connsiteX1" y="connsiteY1"/>
              </a:cxn>
              <a:cxn ang="0">
                <a:pos x="connsiteX2" y="connsiteY2"/>
              </a:cxn>
              <a:cxn ang="0">
                <a:pos x="connsiteX3" y="connsiteY3"/>
              </a:cxn>
            </a:cxnLst>
            <a:rect l="l" t="t" r="r" b="b"/>
            <a:pathLst>
              <a:path w="2394692" h="2022929">
                <a:moveTo>
                  <a:pt x="0" y="0"/>
                </a:moveTo>
                <a:lnTo>
                  <a:pt x="2394692" y="0"/>
                </a:lnTo>
                <a:lnTo>
                  <a:pt x="2394692" y="2022929"/>
                </a:lnTo>
                <a:lnTo>
                  <a:pt x="0" y="202292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158060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60C314-0031-4DFB-B968-F7AE288DCFE4}"/>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12AFB1F2-91D2-42FA-AF10-09AB3C9D1A91}"/>
              </a:ext>
            </a:extLst>
          </p:cNvPr>
          <p:cNvSpPr>
            <a:spLocks noGrp="1"/>
          </p:cNvSpPr>
          <p:nvPr>
            <p:ph type="pic" sz="quarter" idx="13"/>
          </p:nvPr>
        </p:nvSpPr>
        <p:spPr>
          <a:xfrm>
            <a:off x="5189220" y="1009650"/>
            <a:ext cx="5974080" cy="4248150"/>
          </a:xfrm>
          <a:custGeom>
            <a:avLst/>
            <a:gdLst>
              <a:gd name="connsiteX0" fmla="*/ 0 w 5974080"/>
              <a:gd name="connsiteY0" fmla="*/ 0 h 4248150"/>
              <a:gd name="connsiteX1" fmla="*/ 5974080 w 5974080"/>
              <a:gd name="connsiteY1" fmla="*/ 0 h 4248150"/>
              <a:gd name="connsiteX2" fmla="*/ 5974080 w 5974080"/>
              <a:gd name="connsiteY2" fmla="*/ 4248150 h 4248150"/>
              <a:gd name="connsiteX3" fmla="*/ 0 w 5974080"/>
              <a:gd name="connsiteY3" fmla="*/ 4248150 h 4248150"/>
            </a:gdLst>
            <a:ahLst/>
            <a:cxnLst>
              <a:cxn ang="0">
                <a:pos x="connsiteX0" y="connsiteY0"/>
              </a:cxn>
              <a:cxn ang="0">
                <a:pos x="connsiteX1" y="connsiteY1"/>
              </a:cxn>
              <a:cxn ang="0">
                <a:pos x="connsiteX2" y="connsiteY2"/>
              </a:cxn>
              <a:cxn ang="0">
                <a:pos x="connsiteX3" y="connsiteY3"/>
              </a:cxn>
            </a:cxnLst>
            <a:rect l="l" t="t" r="r" b="b"/>
            <a:pathLst>
              <a:path w="5974080" h="4248150">
                <a:moveTo>
                  <a:pt x="0" y="0"/>
                </a:moveTo>
                <a:lnTo>
                  <a:pt x="5974080" y="0"/>
                </a:lnTo>
                <a:lnTo>
                  <a:pt x="5974080" y="4248150"/>
                </a:lnTo>
                <a:lnTo>
                  <a:pt x="0" y="42481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34615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53325C3-267D-4982-A89D-F35782988356}"/>
              </a:ext>
            </a:extLst>
          </p:cNvPr>
          <p:cNvSpPr>
            <a:spLocks noGrp="1"/>
          </p:cNvSpPr>
          <p:nvPr>
            <p:ph type="pic" sz="quarter" idx="13"/>
          </p:nvPr>
        </p:nvSpPr>
        <p:spPr>
          <a:xfrm>
            <a:off x="1790701" y="1816100"/>
            <a:ext cx="2507231" cy="3302001"/>
          </a:xfrm>
          <a:custGeom>
            <a:avLst/>
            <a:gdLst>
              <a:gd name="connsiteX0" fmla="*/ 0 w 2507231"/>
              <a:gd name="connsiteY0" fmla="*/ 0 h 3302001"/>
              <a:gd name="connsiteX1" fmla="*/ 2507231 w 2507231"/>
              <a:gd name="connsiteY1" fmla="*/ 0 h 3302001"/>
              <a:gd name="connsiteX2" fmla="*/ 2507231 w 2507231"/>
              <a:gd name="connsiteY2" fmla="*/ 3302001 h 3302001"/>
              <a:gd name="connsiteX3" fmla="*/ 0 w 2507231"/>
              <a:gd name="connsiteY3" fmla="*/ 3302001 h 3302001"/>
            </a:gdLst>
            <a:ahLst/>
            <a:cxnLst>
              <a:cxn ang="0">
                <a:pos x="connsiteX0" y="connsiteY0"/>
              </a:cxn>
              <a:cxn ang="0">
                <a:pos x="connsiteX1" y="connsiteY1"/>
              </a:cxn>
              <a:cxn ang="0">
                <a:pos x="connsiteX2" y="connsiteY2"/>
              </a:cxn>
              <a:cxn ang="0">
                <a:pos x="connsiteX3" y="connsiteY3"/>
              </a:cxn>
            </a:cxnLst>
            <a:rect l="l" t="t" r="r" b="b"/>
            <a:pathLst>
              <a:path w="2507231" h="3302001">
                <a:moveTo>
                  <a:pt x="0" y="0"/>
                </a:moveTo>
                <a:lnTo>
                  <a:pt x="2507231" y="0"/>
                </a:lnTo>
                <a:lnTo>
                  <a:pt x="2507231" y="3302001"/>
                </a:lnTo>
                <a:lnTo>
                  <a:pt x="0" y="33020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41018074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A60FA18-5BA4-47B5-8490-318EC6DF55C8}"/>
              </a:ext>
            </a:extLst>
          </p:cNvPr>
          <p:cNvSpPr>
            <a:spLocks noGrp="1"/>
          </p:cNvSpPr>
          <p:nvPr>
            <p:ph type="pic" sz="quarter" idx="13"/>
          </p:nvPr>
        </p:nvSpPr>
        <p:spPr>
          <a:xfrm>
            <a:off x="2402114" y="2122187"/>
            <a:ext cx="2322286" cy="2988350"/>
          </a:xfrm>
          <a:custGeom>
            <a:avLst/>
            <a:gdLst>
              <a:gd name="connsiteX0" fmla="*/ 0 w 2322286"/>
              <a:gd name="connsiteY0" fmla="*/ 0 h 2988350"/>
              <a:gd name="connsiteX1" fmla="*/ 2322286 w 2322286"/>
              <a:gd name="connsiteY1" fmla="*/ 0 h 2988350"/>
              <a:gd name="connsiteX2" fmla="*/ 2322286 w 2322286"/>
              <a:gd name="connsiteY2" fmla="*/ 2988350 h 2988350"/>
              <a:gd name="connsiteX3" fmla="*/ 0 w 2322286"/>
              <a:gd name="connsiteY3" fmla="*/ 2988350 h 2988350"/>
            </a:gdLst>
            <a:ahLst/>
            <a:cxnLst>
              <a:cxn ang="0">
                <a:pos x="connsiteX0" y="connsiteY0"/>
              </a:cxn>
              <a:cxn ang="0">
                <a:pos x="connsiteX1" y="connsiteY1"/>
              </a:cxn>
              <a:cxn ang="0">
                <a:pos x="connsiteX2" y="connsiteY2"/>
              </a:cxn>
              <a:cxn ang="0">
                <a:pos x="connsiteX3" y="connsiteY3"/>
              </a:cxn>
            </a:cxnLst>
            <a:rect l="l" t="t" r="r" b="b"/>
            <a:pathLst>
              <a:path w="2322286" h="2988350">
                <a:moveTo>
                  <a:pt x="0" y="0"/>
                </a:moveTo>
                <a:lnTo>
                  <a:pt x="2322286" y="0"/>
                </a:lnTo>
                <a:lnTo>
                  <a:pt x="2322286" y="2988350"/>
                </a:lnTo>
                <a:lnTo>
                  <a:pt x="0" y="29883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1" name="Picture Placeholder 10">
            <a:extLst>
              <a:ext uri="{FF2B5EF4-FFF2-40B4-BE49-F238E27FC236}">
                <a16:creationId xmlns:a16="http://schemas.microsoft.com/office/drawing/2014/main" id="{D105ABAF-EB22-4AF4-A21E-7FA1ED2B8263}"/>
              </a:ext>
            </a:extLst>
          </p:cNvPr>
          <p:cNvSpPr>
            <a:spLocks noGrp="1"/>
          </p:cNvSpPr>
          <p:nvPr>
            <p:ph type="pic" sz="quarter" idx="14"/>
          </p:nvPr>
        </p:nvSpPr>
        <p:spPr>
          <a:xfrm>
            <a:off x="4934857" y="2122187"/>
            <a:ext cx="2322286" cy="2988350"/>
          </a:xfrm>
          <a:custGeom>
            <a:avLst/>
            <a:gdLst>
              <a:gd name="connsiteX0" fmla="*/ 0 w 2322286"/>
              <a:gd name="connsiteY0" fmla="*/ 0 h 2988350"/>
              <a:gd name="connsiteX1" fmla="*/ 2322286 w 2322286"/>
              <a:gd name="connsiteY1" fmla="*/ 0 h 2988350"/>
              <a:gd name="connsiteX2" fmla="*/ 2322286 w 2322286"/>
              <a:gd name="connsiteY2" fmla="*/ 2988350 h 2988350"/>
              <a:gd name="connsiteX3" fmla="*/ 0 w 2322286"/>
              <a:gd name="connsiteY3" fmla="*/ 2988350 h 2988350"/>
            </a:gdLst>
            <a:ahLst/>
            <a:cxnLst>
              <a:cxn ang="0">
                <a:pos x="connsiteX0" y="connsiteY0"/>
              </a:cxn>
              <a:cxn ang="0">
                <a:pos x="connsiteX1" y="connsiteY1"/>
              </a:cxn>
              <a:cxn ang="0">
                <a:pos x="connsiteX2" y="connsiteY2"/>
              </a:cxn>
              <a:cxn ang="0">
                <a:pos x="connsiteX3" y="connsiteY3"/>
              </a:cxn>
            </a:cxnLst>
            <a:rect l="l" t="t" r="r" b="b"/>
            <a:pathLst>
              <a:path w="2322286" h="2988350">
                <a:moveTo>
                  <a:pt x="0" y="0"/>
                </a:moveTo>
                <a:lnTo>
                  <a:pt x="2322286" y="0"/>
                </a:lnTo>
                <a:lnTo>
                  <a:pt x="2322286" y="2988350"/>
                </a:lnTo>
                <a:lnTo>
                  <a:pt x="0" y="29883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
        <p:nvSpPr>
          <p:cNvPr id="10" name="Picture Placeholder 9">
            <a:extLst>
              <a:ext uri="{FF2B5EF4-FFF2-40B4-BE49-F238E27FC236}">
                <a16:creationId xmlns:a16="http://schemas.microsoft.com/office/drawing/2014/main" id="{AA58BA51-93A1-4508-AA12-D529B19CBA7E}"/>
              </a:ext>
            </a:extLst>
          </p:cNvPr>
          <p:cNvSpPr>
            <a:spLocks noGrp="1"/>
          </p:cNvSpPr>
          <p:nvPr>
            <p:ph type="pic" sz="quarter" idx="15"/>
          </p:nvPr>
        </p:nvSpPr>
        <p:spPr>
          <a:xfrm>
            <a:off x="7467600" y="2122187"/>
            <a:ext cx="2322286" cy="2988350"/>
          </a:xfrm>
          <a:custGeom>
            <a:avLst/>
            <a:gdLst>
              <a:gd name="connsiteX0" fmla="*/ 0 w 2322286"/>
              <a:gd name="connsiteY0" fmla="*/ 0 h 2988350"/>
              <a:gd name="connsiteX1" fmla="*/ 2322286 w 2322286"/>
              <a:gd name="connsiteY1" fmla="*/ 0 h 2988350"/>
              <a:gd name="connsiteX2" fmla="*/ 2322286 w 2322286"/>
              <a:gd name="connsiteY2" fmla="*/ 2988350 h 2988350"/>
              <a:gd name="connsiteX3" fmla="*/ 0 w 2322286"/>
              <a:gd name="connsiteY3" fmla="*/ 2988350 h 2988350"/>
            </a:gdLst>
            <a:ahLst/>
            <a:cxnLst>
              <a:cxn ang="0">
                <a:pos x="connsiteX0" y="connsiteY0"/>
              </a:cxn>
              <a:cxn ang="0">
                <a:pos x="connsiteX1" y="connsiteY1"/>
              </a:cxn>
              <a:cxn ang="0">
                <a:pos x="connsiteX2" y="connsiteY2"/>
              </a:cxn>
              <a:cxn ang="0">
                <a:pos x="connsiteX3" y="connsiteY3"/>
              </a:cxn>
            </a:cxnLst>
            <a:rect l="l" t="t" r="r" b="b"/>
            <a:pathLst>
              <a:path w="2322286" h="2988350">
                <a:moveTo>
                  <a:pt x="0" y="0"/>
                </a:moveTo>
                <a:lnTo>
                  <a:pt x="2322286" y="0"/>
                </a:lnTo>
                <a:lnTo>
                  <a:pt x="2322286" y="2988350"/>
                </a:lnTo>
                <a:lnTo>
                  <a:pt x="0" y="29883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792544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1BEEB66-82E5-4E4F-993C-386E13E4E34B}"/>
              </a:ext>
            </a:extLst>
          </p:cNvPr>
          <p:cNvSpPr>
            <a:spLocks noGrp="1"/>
          </p:cNvSpPr>
          <p:nvPr>
            <p:ph type="pic" sz="quarter" idx="13"/>
          </p:nvPr>
        </p:nvSpPr>
        <p:spPr>
          <a:xfrm>
            <a:off x="7688580" y="1737360"/>
            <a:ext cx="2735580" cy="3590880"/>
          </a:xfrm>
          <a:custGeom>
            <a:avLst/>
            <a:gdLst>
              <a:gd name="connsiteX0" fmla="*/ 0 w 2735580"/>
              <a:gd name="connsiteY0" fmla="*/ 0 h 3590880"/>
              <a:gd name="connsiteX1" fmla="*/ 2735580 w 2735580"/>
              <a:gd name="connsiteY1" fmla="*/ 0 h 3590880"/>
              <a:gd name="connsiteX2" fmla="*/ 2735580 w 2735580"/>
              <a:gd name="connsiteY2" fmla="*/ 3590880 h 3590880"/>
              <a:gd name="connsiteX3" fmla="*/ 0 w 2735580"/>
              <a:gd name="connsiteY3" fmla="*/ 3590880 h 3590880"/>
            </a:gdLst>
            <a:ahLst/>
            <a:cxnLst>
              <a:cxn ang="0">
                <a:pos x="connsiteX0" y="connsiteY0"/>
              </a:cxn>
              <a:cxn ang="0">
                <a:pos x="connsiteX1" y="connsiteY1"/>
              </a:cxn>
              <a:cxn ang="0">
                <a:pos x="connsiteX2" y="connsiteY2"/>
              </a:cxn>
              <a:cxn ang="0">
                <a:pos x="connsiteX3" y="connsiteY3"/>
              </a:cxn>
            </a:cxnLst>
            <a:rect l="l" t="t" r="r" b="b"/>
            <a:pathLst>
              <a:path w="2735580" h="3590880">
                <a:moveTo>
                  <a:pt x="0" y="0"/>
                </a:moveTo>
                <a:lnTo>
                  <a:pt x="2735580" y="0"/>
                </a:lnTo>
                <a:lnTo>
                  <a:pt x="2735580" y="3590880"/>
                </a:lnTo>
                <a:lnTo>
                  <a:pt x="0" y="359088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8876231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CB2F8F0-B0B8-4178-B03C-AC299F967388}"/>
              </a:ext>
            </a:extLst>
          </p:cNvPr>
          <p:cNvSpPr>
            <a:spLocks noGrp="1"/>
          </p:cNvSpPr>
          <p:nvPr>
            <p:ph type="pic" sz="quarter" idx="13"/>
          </p:nvPr>
        </p:nvSpPr>
        <p:spPr>
          <a:xfrm>
            <a:off x="1432114" y="1454088"/>
            <a:ext cx="4105085" cy="2628900"/>
          </a:xfrm>
          <a:custGeom>
            <a:avLst/>
            <a:gdLst>
              <a:gd name="connsiteX0" fmla="*/ 0 w 4105085"/>
              <a:gd name="connsiteY0" fmla="*/ 0 h 2628900"/>
              <a:gd name="connsiteX1" fmla="*/ 4105085 w 4105085"/>
              <a:gd name="connsiteY1" fmla="*/ 0 h 2628900"/>
              <a:gd name="connsiteX2" fmla="*/ 4105085 w 4105085"/>
              <a:gd name="connsiteY2" fmla="*/ 2628900 h 2628900"/>
              <a:gd name="connsiteX3" fmla="*/ 0 w 4105085"/>
              <a:gd name="connsiteY3" fmla="*/ 2628900 h 2628900"/>
            </a:gdLst>
            <a:ahLst/>
            <a:cxnLst>
              <a:cxn ang="0">
                <a:pos x="connsiteX0" y="connsiteY0"/>
              </a:cxn>
              <a:cxn ang="0">
                <a:pos x="connsiteX1" y="connsiteY1"/>
              </a:cxn>
              <a:cxn ang="0">
                <a:pos x="connsiteX2" y="connsiteY2"/>
              </a:cxn>
              <a:cxn ang="0">
                <a:pos x="connsiteX3" y="connsiteY3"/>
              </a:cxn>
            </a:cxnLst>
            <a:rect l="l" t="t" r="r" b="b"/>
            <a:pathLst>
              <a:path w="4105085" h="2628900">
                <a:moveTo>
                  <a:pt x="0" y="0"/>
                </a:moveTo>
                <a:lnTo>
                  <a:pt x="4105085" y="0"/>
                </a:lnTo>
                <a:lnTo>
                  <a:pt x="4105085" y="2628900"/>
                </a:lnTo>
                <a:lnTo>
                  <a:pt x="0" y="26289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856065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A204BCB-3D41-4027-AEE3-2C48F321CEAC}"/>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443D86E0-224A-4ACC-BAB9-836E41379ACF}"/>
              </a:ext>
            </a:extLst>
          </p:cNvPr>
          <p:cNvSpPr>
            <a:spLocks noGrp="1"/>
          </p:cNvSpPr>
          <p:nvPr>
            <p:ph type="pic" sz="quarter" idx="13"/>
          </p:nvPr>
        </p:nvSpPr>
        <p:spPr>
          <a:xfrm>
            <a:off x="4975620" y="1066803"/>
            <a:ext cx="2240762" cy="4716772"/>
          </a:xfrm>
          <a:custGeom>
            <a:avLst/>
            <a:gdLst>
              <a:gd name="connsiteX0" fmla="*/ 213455 w 2240762"/>
              <a:gd name="connsiteY0" fmla="*/ 0 h 4716772"/>
              <a:gd name="connsiteX1" fmla="*/ 2027307 w 2240762"/>
              <a:gd name="connsiteY1" fmla="*/ 0 h 4716772"/>
              <a:gd name="connsiteX2" fmla="*/ 2240762 w 2240762"/>
              <a:gd name="connsiteY2" fmla="*/ 213455 h 4716772"/>
              <a:gd name="connsiteX3" fmla="*/ 2240762 w 2240762"/>
              <a:gd name="connsiteY3" fmla="*/ 4503317 h 4716772"/>
              <a:gd name="connsiteX4" fmla="*/ 2027307 w 2240762"/>
              <a:gd name="connsiteY4" fmla="*/ 4716772 h 4716772"/>
              <a:gd name="connsiteX5" fmla="*/ 213455 w 2240762"/>
              <a:gd name="connsiteY5" fmla="*/ 4716772 h 4716772"/>
              <a:gd name="connsiteX6" fmla="*/ 0 w 2240762"/>
              <a:gd name="connsiteY6" fmla="*/ 4503317 h 4716772"/>
              <a:gd name="connsiteX7" fmla="*/ 0 w 2240762"/>
              <a:gd name="connsiteY7" fmla="*/ 213455 h 4716772"/>
              <a:gd name="connsiteX8" fmla="*/ 213455 w 2240762"/>
              <a:gd name="connsiteY8" fmla="*/ 0 h 471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0762" h="4716772">
                <a:moveTo>
                  <a:pt x="213455" y="0"/>
                </a:moveTo>
                <a:lnTo>
                  <a:pt x="2027307" y="0"/>
                </a:lnTo>
                <a:cubicBezTo>
                  <a:pt x="2145195" y="0"/>
                  <a:pt x="2240762" y="95567"/>
                  <a:pt x="2240762" y="213455"/>
                </a:cubicBezTo>
                <a:lnTo>
                  <a:pt x="2240762" y="4503317"/>
                </a:lnTo>
                <a:cubicBezTo>
                  <a:pt x="2240762" y="4621205"/>
                  <a:pt x="2145195" y="4716772"/>
                  <a:pt x="2027307" y="4716772"/>
                </a:cubicBezTo>
                <a:lnTo>
                  <a:pt x="213455" y="4716772"/>
                </a:lnTo>
                <a:cubicBezTo>
                  <a:pt x="95567" y="4716772"/>
                  <a:pt x="0" y="4621205"/>
                  <a:pt x="0" y="4503317"/>
                </a:cubicBezTo>
                <a:lnTo>
                  <a:pt x="0" y="213455"/>
                </a:lnTo>
                <a:cubicBezTo>
                  <a:pt x="0" y="95567"/>
                  <a:pt x="95567" y="0"/>
                  <a:pt x="213455" y="0"/>
                </a:cubicBez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415249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B2BB669-6E26-4769-B93B-2D8A246F203B}"/>
              </a:ext>
            </a:extLst>
          </p:cNvPr>
          <p:cNvSpPr>
            <a:spLocks noGrp="1"/>
          </p:cNvSpPr>
          <p:nvPr>
            <p:ph type="pic" sz="quarter" idx="13"/>
          </p:nvPr>
        </p:nvSpPr>
        <p:spPr>
          <a:xfrm>
            <a:off x="1682750" y="1352552"/>
            <a:ext cx="5391150" cy="3045661"/>
          </a:xfrm>
          <a:custGeom>
            <a:avLst/>
            <a:gdLst>
              <a:gd name="connsiteX0" fmla="*/ 0 w 5391150"/>
              <a:gd name="connsiteY0" fmla="*/ 0 h 3045661"/>
              <a:gd name="connsiteX1" fmla="*/ 5391150 w 5391150"/>
              <a:gd name="connsiteY1" fmla="*/ 0 h 3045661"/>
              <a:gd name="connsiteX2" fmla="*/ 5391150 w 5391150"/>
              <a:gd name="connsiteY2" fmla="*/ 3045661 h 3045661"/>
              <a:gd name="connsiteX3" fmla="*/ 0 w 5391150"/>
              <a:gd name="connsiteY3" fmla="*/ 3045661 h 3045661"/>
            </a:gdLst>
            <a:ahLst/>
            <a:cxnLst>
              <a:cxn ang="0">
                <a:pos x="connsiteX0" y="connsiteY0"/>
              </a:cxn>
              <a:cxn ang="0">
                <a:pos x="connsiteX1" y="connsiteY1"/>
              </a:cxn>
              <a:cxn ang="0">
                <a:pos x="connsiteX2" y="connsiteY2"/>
              </a:cxn>
              <a:cxn ang="0">
                <a:pos x="connsiteX3" y="connsiteY3"/>
              </a:cxn>
            </a:cxnLst>
            <a:rect l="l" t="t" r="r" b="b"/>
            <a:pathLst>
              <a:path w="5391150" h="3045661">
                <a:moveTo>
                  <a:pt x="0" y="0"/>
                </a:moveTo>
                <a:lnTo>
                  <a:pt x="5391150" y="0"/>
                </a:lnTo>
                <a:lnTo>
                  <a:pt x="5391150" y="3045661"/>
                </a:lnTo>
                <a:lnTo>
                  <a:pt x="0" y="304566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58018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618859-986F-4AB4-828E-1A75B4CF1C8A}"/>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B34D7D83-92E8-4B01-91FB-6B395C93BA38}"/>
              </a:ext>
            </a:extLst>
          </p:cNvPr>
          <p:cNvSpPr>
            <a:spLocks noGrp="1"/>
          </p:cNvSpPr>
          <p:nvPr>
            <p:ph type="pic" sz="quarter" idx="10"/>
          </p:nvPr>
        </p:nvSpPr>
        <p:spPr>
          <a:xfrm>
            <a:off x="1484086" y="1364895"/>
            <a:ext cx="3127829" cy="4128210"/>
          </a:xfrm>
          <a:custGeom>
            <a:avLst/>
            <a:gdLst>
              <a:gd name="connsiteX0" fmla="*/ 0 w 3127829"/>
              <a:gd name="connsiteY0" fmla="*/ 0 h 4128210"/>
              <a:gd name="connsiteX1" fmla="*/ 3127829 w 3127829"/>
              <a:gd name="connsiteY1" fmla="*/ 0 h 4128210"/>
              <a:gd name="connsiteX2" fmla="*/ 3127829 w 3127829"/>
              <a:gd name="connsiteY2" fmla="*/ 4128210 h 4128210"/>
              <a:gd name="connsiteX3" fmla="*/ 0 w 3127829"/>
              <a:gd name="connsiteY3" fmla="*/ 4128210 h 4128210"/>
            </a:gdLst>
            <a:ahLst/>
            <a:cxnLst>
              <a:cxn ang="0">
                <a:pos x="connsiteX0" y="connsiteY0"/>
              </a:cxn>
              <a:cxn ang="0">
                <a:pos x="connsiteX1" y="connsiteY1"/>
              </a:cxn>
              <a:cxn ang="0">
                <a:pos x="connsiteX2" y="connsiteY2"/>
              </a:cxn>
              <a:cxn ang="0">
                <a:pos x="connsiteX3" y="connsiteY3"/>
              </a:cxn>
            </a:cxnLst>
            <a:rect l="l" t="t" r="r" b="b"/>
            <a:pathLst>
              <a:path w="3127829" h="4128210">
                <a:moveTo>
                  <a:pt x="0" y="0"/>
                </a:moveTo>
                <a:lnTo>
                  <a:pt x="3127829" y="0"/>
                </a:lnTo>
                <a:lnTo>
                  <a:pt x="3127829" y="4128210"/>
                </a:lnTo>
                <a:lnTo>
                  <a:pt x="0" y="412821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312190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13C396-8C69-4D11-952C-C30F0CDB6FDB}"/>
              </a:ext>
            </a:extLst>
          </p:cNvPr>
          <p:cNvSpPr>
            <a:spLocks noGrp="1"/>
          </p:cNvSpPr>
          <p:nvPr>
            <p:ph type="pic" sz="quarter" idx="10"/>
          </p:nvPr>
        </p:nvSpPr>
        <p:spPr>
          <a:xfrm>
            <a:off x="6096000" y="787400"/>
            <a:ext cx="5308600" cy="3022600"/>
          </a:xfrm>
          <a:custGeom>
            <a:avLst/>
            <a:gdLst>
              <a:gd name="connsiteX0" fmla="*/ 0 w 5308600"/>
              <a:gd name="connsiteY0" fmla="*/ 0 h 3022600"/>
              <a:gd name="connsiteX1" fmla="*/ 5308600 w 5308600"/>
              <a:gd name="connsiteY1" fmla="*/ 0 h 3022600"/>
              <a:gd name="connsiteX2" fmla="*/ 5308600 w 5308600"/>
              <a:gd name="connsiteY2" fmla="*/ 3022600 h 3022600"/>
              <a:gd name="connsiteX3" fmla="*/ 0 w 5308600"/>
              <a:gd name="connsiteY3" fmla="*/ 3022600 h 3022600"/>
            </a:gdLst>
            <a:ahLst/>
            <a:cxnLst>
              <a:cxn ang="0">
                <a:pos x="connsiteX0" y="connsiteY0"/>
              </a:cxn>
              <a:cxn ang="0">
                <a:pos x="connsiteX1" y="connsiteY1"/>
              </a:cxn>
              <a:cxn ang="0">
                <a:pos x="connsiteX2" y="connsiteY2"/>
              </a:cxn>
              <a:cxn ang="0">
                <a:pos x="connsiteX3" y="connsiteY3"/>
              </a:cxn>
            </a:cxnLst>
            <a:rect l="l" t="t" r="r" b="b"/>
            <a:pathLst>
              <a:path w="5308600" h="3022600">
                <a:moveTo>
                  <a:pt x="0" y="0"/>
                </a:moveTo>
                <a:lnTo>
                  <a:pt x="5308600" y="0"/>
                </a:lnTo>
                <a:lnTo>
                  <a:pt x="5308600" y="3022600"/>
                </a:lnTo>
                <a:lnTo>
                  <a:pt x="0" y="30226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350744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C097E74-9DE7-4423-8902-CF7E9B975F8F}"/>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d-ID"/>
          </a:p>
        </p:txBody>
      </p:sp>
      <p:sp>
        <p:nvSpPr>
          <p:cNvPr id="5" name="Picture Placeholder 4">
            <a:extLst>
              <a:ext uri="{FF2B5EF4-FFF2-40B4-BE49-F238E27FC236}">
                <a16:creationId xmlns:a16="http://schemas.microsoft.com/office/drawing/2014/main" id="{442CDE07-A887-46DD-9521-3CE472A22726}"/>
              </a:ext>
            </a:extLst>
          </p:cNvPr>
          <p:cNvSpPr>
            <a:spLocks noGrp="1"/>
          </p:cNvSpPr>
          <p:nvPr>
            <p:ph type="pic" sz="quarter" idx="10"/>
          </p:nvPr>
        </p:nvSpPr>
        <p:spPr>
          <a:xfrm>
            <a:off x="2396837" y="2870200"/>
            <a:ext cx="7398327" cy="3987800"/>
          </a:xfrm>
          <a:custGeom>
            <a:avLst/>
            <a:gdLst>
              <a:gd name="connsiteX0" fmla="*/ 0 w 7398327"/>
              <a:gd name="connsiteY0" fmla="*/ 0 h 3987800"/>
              <a:gd name="connsiteX1" fmla="*/ 7398327 w 7398327"/>
              <a:gd name="connsiteY1" fmla="*/ 0 h 3987800"/>
              <a:gd name="connsiteX2" fmla="*/ 7398327 w 7398327"/>
              <a:gd name="connsiteY2" fmla="*/ 3987800 h 3987800"/>
              <a:gd name="connsiteX3" fmla="*/ 0 w 7398327"/>
              <a:gd name="connsiteY3" fmla="*/ 3987800 h 3987800"/>
            </a:gdLst>
            <a:ahLst/>
            <a:cxnLst>
              <a:cxn ang="0">
                <a:pos x="connsiteX0" y="connsiteY0"/>
              </a:cxn>
              <a:cxn ang="0">
                <a:pos x="connsiteX1" y="connsiteY1"/>
              </a:cxn>
              <a:cxn ang="0">
                <a:pos x="connsiteX2" y="connsiteY2"/>
              </a:cxn>
              <a:cxn ang="0">
                <a:pos x="connsiteX3" y="connsiteY3"/>
              </a:cxn>
            </a:cxnLst>
            <a:rect l="l" t="t" r="r" b="b"/>
            <a:pathLst>
              <a:path w="7398327" h="3987800">
                <a:moveTo>
                  <a:pt x="0" y="0"/>
                </a:moveTo>
                <a:lnTo>
                  <a:pt x="7398327" y="0"/>
                </a:lnTo>
                <a:lnTo>
                  <a:pt x="7398327" y="3987800"/>
                </a:lnTo>
                <a:lnTo>
                  <a:pt x="0" y="39878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4131721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F28349E-A3FC-47E1-A075-0861B11D4EA1}"/>
              </a:ext>
            </a:extLst>
          </p:cNvPr>
          <p:cNvSpPr>
            <a:spLocks noGrp="1"/>
          </p:cNvSpPr>
          <p:nvPr>
            <p:ph type="pic" sz="quarter" idx="10"/>
          </p:nvPr>
        </p:nvSpPr>
        <p:spPr>
          <a:xfrm>
            <a:off x="5784565" y="696687"/>
            <a:ext cx="3770811" cy="5471885"/>
          </a:xfrm>
          <a:custGeom>
            <a:avLst/>
            <a:gdLst>
              <a:gd name="connsiteX0" fmla="*/ 0 w 3770811"/>
              <a:gd name="connsiteY0" fmla="*/ 0 h 5471885"/>
              <a:gd name="connsiteX1" fmla="*/ 3770811 w 3770811"/>
              <a:gd name="connsiteY1" fmla="*/ 0 h 5471885"/>
              <a:gd name="connsiteX2" fmla="*/ 3770811 w 3770811"/>
              <a:gd name="connsiteY2" fmla="*/ 5471885 h 5471885"/>
              <a:gd name="connsiteX3" fmla="*/ 0 w 3770811"/>
              <a:gd name="connsiteY3" fmla="*/ 5471885 h 5471885"/>
            </a:gdLst>
            <a:ahLst/>
            <a:cxnLst>
              <a:cxn ang="0">
                <a:pos x="connsiteX0" y="connsiteY0"/>
              </a:cxn>
              <a:cxn ang="0">
                <a:pos x="connsiteX1" y="connsiteY1"/>
              </a:cxn>
              <a:cxn ang="0">
                <a:pos x="connsiteX2" y="connsiteY2"/>
              </a:cxn>
              <a:cxn ang="0">
                <a:pos x="connsiteX3" y="connsiteY3"/>
              </a:cxn>
            </a:cxnLst>
            <a:rect l="l" t="t" r="r" b="b"/>
            <a:pathLst>
              <a:path w="3770811" h="5471885">
                <a:moveTo>
                  <a:pt x="0" y="0"/>
                </a:moveTo>
                <a:lnTo>
                  <a:pt x="3770811" y="0"/>
                </a:lnTo>
                <a:lnTo>
                  <a:pt x="3770811" y="5471885"/>
                </a:lnTo>
                <a:lnTo>
                  <a:pt x="0" y="547188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35867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D2C8D7-F55E-486D-8B17-E869ECCCAAE2}"/>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Picture Placeholder 5">
            <a:extLst>
              <a:ext uri="{FF2B5EF4-FFF2-40B4-BE49-F238E27FC236}">
                <a16:creationId xmlns:a16="http://schemas.microsoft.com/office/drawing/2014/main" id="{B87B2D8F-1ED9-4018-B156-221A032E0E7A}"/>
              </a:ext>
            </a:extLst>
          </p:cNvPr>
          <p:cNvSpPr>
            <a:spLocks noGrp="1"/>
          </p:cNvSpPr>
          <p:nvPr>
            <p:ph type="pic" sz="quarter" idx="10"/>
          </p:nvPr>
        </p:nvSpPr>
        <p:spPr>
          <a:xfrm>
            <a:off x="1528534" y="1146629"/>
            <a:ext cx="5670552" cy="4164238"/>
          </a:xfrm>
          <a:custGeom>
            <a:avLst/>
            <a:gdLst>
              <a:gd name="connsiteX0" fmla="*/ 0 w 5670552"/>
              <a:gd name="connsiteY0" fmla="*/ 0 h 4164238"/>
              <a:gd name="connsiteX1" fmla="*/ 5670552 w 5670552"/>
              <a:gd name="connsiteY1" fmla="*/ 0 h 4164238"/>
              <a:gd name="connsiteX2" fmla="*/ 5670552 w 5670552"/>
              <a:gd name="connsiteY2" fmla="*/ 4164238 h 4164238"/>
              <a:gd name="connsiteX3" fmla="*/ 0 w 5670552"/>
              <a:gd name="connsiteY3" fmla="*/ 4164238 h 4164238"/>
            </a:gdLst>
            <a:ahLst/>
            <a:cxnLst>
              <a:cxn ang="0">
                <a:pos x="connsiteX0" y="connsiteY0"/>
              </a:cxn>
              <a:cxn ang="0">
                <a:pos x="connsiteX1" y="connsiteY1"/>
              </a:cxn>
              <a:cxn ang="0">
                <a:pos x="connsiteX2" y="connsiteY2"/>
              </a:cxn>
              <a:cxn ang="0">
                <a:pos x="connsiteX3" y="connsiteY3"/>
              </a:cxn>
            </a:cxnLst>
            <a:rect l="l" t="t" r="r" b="b"/>
            <a:pathLst>
              <a:path w="5670552" h="4164238">
                <a:moveTo>
                  <a:pt x="0" y="0"/>
                </a:moveTo>
                <a:lnTo>
                  <a:pt x="5670552" y="0"/>
                </a:lnTo>
                <a:lnTo>
                  <a:pt x="5670552" y="4164238"/>
                </a:lnTo>
                <a:lnTo>
                  <a:pt x="0" y="4164238"/>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21822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383D686-89E9-4B7E-B6C8-AD8013B20282}"/>
              </a:ext>
            </a:extLst>
          </p:cNvPr>
          <p:cNvSpPr>
            <a:spLocks noGrp="1"/>
          </p:cNvSpPr>
          <p:nvPr>
            <p:ph type="pic" sz="quarter" idx="10"/>
          </p:nvPr>
        </p:nvSpPr>
        <p:spPr>
          <a:xfrm>
            <a:off x="6066972" y="3124200"/>
            <a:ext cx="5295900" cy="2743200"/>
          </a:xfrm>
          <a:custGeom>
            <a:avLst/>
            <a:gdLst>
              <a:gd name="connsiteX0" fmla="*/ 0 w 5295900"/>
              <a:gd name="connsiteY0" fmla="*/ 0 h 2743200"/>
              <a:gd name="connsiteX1" fmla="*/ 5295900 w 5295900"/>
              <a:gd name="connsiteY1" fmla="*/ 0 h 2743200"/>
              <a:gd name="connsiteX2" fmla="*/ 5295900 w 5295900"/>
              <a:gd name="connsiteY2" fmla="*/ 2743200 h 2743200"/>
              <a:gd name="connsiteX3" fmla="*/ 0 w 5295900"/>
              <a:gd name="connsiteY3" fmla="*/ 2743200 h 2743200"/>
            </a:gdLst>
            <a:ahLst/>
            <a:cxnLst>
              <a:cxn ang="0">
                <a:pos x="connsiteX0" y="connsiteY0"/>
              </a:cxn>
              <a:cxn ang="0">
                <a:pos x="connsiteX1" y="connsiteY1"/>
              </a:cxn>
              <a:cxn ang="0">
                <a:pos x="connsiteX2" y="connsiteY2"/>
              </a:cxn>
              <a:cxn ang="0">
                <a:pos x="connsiteX3" y="connsiteY3"/>
              </a:cxn>
            </a:cxnLst>
            <a:rect l="l" t="t" r="r" b="b"/>
            <a:pathLst>
              <a:path w="5295900" h="2743200">
                <a:moveTo>
                  <a:pt x="0" y="0"/>
                </a:moveTo>
                <a:lnTo>
                  <a:pt x="5295900" y="0"/>
                </a:lnTo>
                <a:lnTo>
                  <a:pt x="5295900" y="2743200"/>
                </a:lnTo>
                <a:lnTo>
                  <a:pt x="0" y="27432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246923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8FE9C-4CB7-4299-9681-3C3BD37BFA59}"/>
              </a:ext>
            </a:extLst>
          </p:cNvPr>
          <p:cNvSpPr/>
          <p:nvPr userDrawn="1"/>
        </p:nvSpPr>
        <p:spPr>
          <a:xfrm>
            <a:off x="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Picture Placeholder 4">
            <a:extLst>
              <a:ext uri="{FF2B5EF4-FFF2-40B4-BE49-F238E27FC236}">
                <a16:creationId xmlns:a16="http://schemas.microsoft.com/office/drawing/2014/main" id="{78F0FEA2-41BE-4F46-885F-018843296520}"/>
              </a:ext>
            </a:extLst>
          </p:cNvPr>
          <p:cNvSpPr>
            <a:spLocks noGrp="1"/>
          </p:cNvSpPr>
          <p:nvPr>
            <p:ph type="pic" sz="quarter" idx="10"/>
          </p:nvPr>
        </p:nvSpPr>
        <p:spPr>
          <a:xfrm>
            <a:off x="3714072" y="1011382"/>
            <a:ext cx="3295650" cy="4846682"/>
          </a:xfrm>
          <a:custGeom>
            <a:avLst/>
            <a:gdLst>
              <a:gd name="connsiteX0" fmla="*/ 0 w 3295650"/>
              <a:gd name="connsiteY0" fmla="*/ 0 h 4846682"/>
              <a:gd name="connsiteX1" fmla="*/ 3295650 w 3295650"/>
              <a:gd name="connsiteY1" fmla="*/ 0 h 4846682"/>
              <a:gd name="connsiteX2" fmla="*/ 3295650 w 3295650"/>
              <a:gd name="connsiteY2" fmla="*/ 4846682 h 4846682"/>
              <a:gd name="connsiteX3" fmla="*/ 0 w 3295650"/>
              <a:gd name="connsiteY3" fmla="*/ 4846682 h 4846682"/>
            </a:gdLst>
            <a:ahLst/>
            <a:cxnLst>
              <a:cxn ang="0">
                <a:pos x="connsiteX0" y="connsiteY0"/>
              </a:cxn>
              <a:cxn ang="0">
                <a:pos x="connsiteX1" y="connsiteY1"/>
              </a:cxn>
              <a:cxn ang="0">
                <a:pos x="connsiteX2" y="connsiteY2"/>
              </a:cxn>
              <a:cxn ang="0">
                <a:pos x="connsiteX3" y="connsiteY3"/>
              </a:cxn>
            </a:cxnLst>
            <a:rect l="l" t="t" r="r" b="b"/>
            <a:pathLst>
              <a:path w="3295650" h="4846682">
                <a:moveTo>
                  <a:pt x="0" y="0"/>
                </a:moveTo>
                <a:lnTo>
                  <a:pt x="3295650" y="0"/>
                </a:lnTo>
                <a:lnTo>
                  <a:pt x="3295650" y="4846682"/>
                </a:lnTo>
                <a:lnTo>
                  <a:pt x="0" y="484668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id-ID"/>
          </a:p>
        </p:txBody>
      </p:sp>
    </p:spTree>
    <p:extLst>
      <p:ext uri="{BB962C8B-B14F-4D97-AF65-F5344CB8AC3E}">
        <p14:creationId xmlns:p14="http://schemas.microsoft.com/office/powerpoint/2010/main" val="1878431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83E916-1D47-4365-BFC4-EAEDA4ABEC46}"/>
              </a:ext>
            </a:extLst>
          </p:cNvPr>
          <p:cNvSpPr txBox="1"/>
          <p:nvPr userDrawn="1"/>
        </p:nvSpPr>
        <p:spPr>
          <a:xfrm>
            <a:off x="11464258" y="6322123"/>
            <a:ext cx="397793" cy="246185"/>
          </a:xfrm>
          <a:prstGeom prst="rect">
            <a:avLst/>
          </a:prstGeom>
          <a:noFill/>
        </p:spPr>
        <p:txBody>
          <a:bodyPr wrap="none" lIns="91404" tIns="45702" rIns="91404" bIns="45702" rtlCol="0">
            <a:spAutoFit/>
          </a:bodyPr>
          <a:lstStyle/>
          <a:p>
            <a:pPr algn="ctr"/>
            <a:fld id="{260E2A6B-A809-4840-BF14-8648BC0BDF87}" type="slidenum">
              <a:rPr lang="id-ID" sz="1000" b="1" smtClean="0">
                <a:solidFill>
                  <a:schemeClr val="bg1">
                    <a:lumMod val="65000"/>
                  </a:schemeClr>
                </a:solidFill>
                <a:latin typeface="+mj-lt"/>
                <a:cs typeface="Raleway Light"/>
              </a:rPr>
              <a:pPr algn="ctr"/>
              <a:t>‹Nº›</a:t>
            </a:fld>
            <a:r>
              <a:rPr lang="en-US" sz="1000" b="1">
                <a:solidFill>
                  <a:schemeClr val="bg1">
                    <a:lumMod val="65000"/>
                  </a:schemeClr>
                </a:solidFill>
                <a:latin typeface="+mj-lt"/>
                <a:cs typeface="Raleway Light"/>
              </a:rPr>
              <a:t>.</a:t>
            </a:r>
            <a:endParaRPr lang="id-ID" sz="1100" b="1">
              <a:solidFill>
                <a:schemeClr val="bg1">
                  <a:lumMod val="65000"/>
                </a:schemeClr>
              </a:solidFill>
              <a:latin typeface="+mj-lt"/>
              <a:cs typeface="Raleway Light"/>
            </a:endParaRPr>
          </a:p>
        </p:txBody>
      </p:sp>
    </p:spTree>
    <p:extLst>
      <p:ext uri="{BB962C8B-B14F-4D97-AF65-F5344CB8AC3E}">
        <p14:creationId xmlns:p14="http://schemas.microsoft.com/office/powerpoint/2010/main" val="1631328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9.jpeg"/><Relationship Id="rId3" Type="http://schemas.openxmlformats.org/officeDocument/2006/relationships/image" Target="../media/image13.emf"/><Relationship Id="rId7" Type="http://schemas.openxmlformats.org/officeDocument/2006/relationships/image" Target="../media/image28.png"/><Relationship Id="rId2" Type="http://schemas.openxmlformats.org/officeDocument/2006/relationships/image" Target="../media/image25.emf"/><Relationship Id="rId1" Type="http://schemas.openxmlformats.org/officeDocument/2006/relationships/slideLayout" Target="../slideLayouts/slideLayout12.xml"/><Relationship Id="rId6" Type="http://schemas.openxmlformats.org/officeDocument/2006/relationships/image" Target="../media/image27.png"/><Relationship Id="rId5" Type="http://schemas.openxmlformats.org/officeDocument/2006/relationships/image" Target="../media/image26.emf"/><Relationship Id="rId4" Type="http://schemas.openxmlformats.org/officeDocument/2006/relationships/image" Target="../media/image20.emf"/><Relationship Id="rId9" Type="http://schemas.openxmlformats.org/officeDocument/2006/relationships/image" Target="../media/image30.png"/></Relationships>
</file>

<file path=ppt/slides/_rels/slide1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12.xml"/><Relationship Id="rId5" Type="http://schemas.openxmlformats.org/officeDocument/2006/relationships/image" Target="../media/image24.emf"/><Relationship Id="rId4" Type="http://schemas.openxmlformats.org/officeDocument/2006/relationships/image" Target="../media/image35.emf"/></Relationships>
</file>

<file path=ppt/slides/_rels/slide13.xml.rels><?xml version="1.0" encoding="UTF-8" standalone="yes"?>
<Relationships xmlns="http://schemas.openxmlformats.org/package/2006/relationships"><Relationship Id="rId8" Type="http://schemas.openxmlformats.org/officeDocument/2006/relationships/image" Target="../media/image42.emf"/><Relationship Id="rId3" Type="http://schemas.openxmlformats.org/officeDocument/2006/relationships/image" Target="../media/image37.emf"/><Relationship Id="rId7" Type="http://schemas.openxmlformats.org/officeDocument/2006/relationships/image" Target="../media/image41.emf"/><Relationship Id="rId2" Type="http://schemas.openxmlformats.org/officeDocument/2006/relationships/image" Target="../media/image36.emf"/><Relationship Id="rId1" Type="http://schemas.openxmlformats.org/officeDocument/2006/relationships/slideLayout" Target="../slideLayouts/slideLayout12.xml"/><Relationship Id="rId6" Type="http://schemas.openxmlformats.org/officeDocument/2006/relationships/image" Target="../media/image40.emf"/><Relationship Id="rId5" Type="http://schemas.openxmlformats.org/officeDocument/2006/relationships/image" Target="../media/image39.emf"/><Relationship Id="rId4" Type="http://schemas.openxmlformats.org/officeDocument/2006/relationships/image" Target="../media/image38.emf"/></Relationships>
</file>

<file path=ppt/slides/_rels/slide14.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png"/><Relationship Id="rId1" Type="http://schemas.openxmlformats.org/officeDocument/2006/relationships/slideLayout" Target="../slideLayouts/slideLayout12.xml"/><Relationship Id="rId6" Type="http://schemas.openxmlformats.org/officeDocument/2006/relationships/image" Target="../media/image47.png"/><Relationship Id="rId5" Type="http://schemas.openxmlformats.org/officeDocument/2006/relationships/image" Target="../media/image46.png"/><Relationship Id="rId10" Type="http://schemas.openxmlformats.org/officeDocument/2006/relationships/image" Target="../media/image51.png"/><Relationship Id="rId4" Type="http://schemas.openxmlformats.org/officeDocument/2006/relationships/image" Target="../media/image45.png"/><Relationship Id="rId9" Type="http://schemas.openxmlformats.org/officeDocument/2006/relationships/image" Target="../media/image50.gif"/></Relationships>
</file>

<file path=ppt/slides/_rels/slide15.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13.emf"/><Relationship Id="rId7" Type="http://schemas.openxmlformats.org/officeDocument/2006/relationships/image" Target="../media/image17.emf"/><Relationship Id="rId2" Type="http://schemas.openxmlformats.org/officeDocument/2006/relationships/image" Target="../media/image12.emf"/><Relationship Id="rId1" Type="http://schemas.openxmlformats.org/officeDocument/2006/relationships/slideLayout" Target="../slideLayouts/slideLayout12.xml"/><Relationship Id="rId6" Type="http://schemas.openxmlformats.org/officeDocument/2006/relationships/image" Target="../media/image16.emf"/><Relationship Id="rId5" Type="http://schemas.openxmlformats.org/officeDocument/2006/relationships/image" Target="../media/image15.emf"/><Relationship Id="rId10" Type="http://schemas.openxmlformats.org/officeDocument/2006/relationships/image" Target="../media/image20.emf"/><Relationship Id="rId4" Type="http://schemas.openxmlformats.org/officeDocument/2006/relationships/image" Target="../media/image14.emf"/><Relationship Id="rId9" Type="http://schemas.openxmlformats.org/officeDocument/2006/relationships/image" Target="../media/image19.emf"/></Relationships>
</file>

<file path=ppt/slides/_rels/slide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12.xml"/><Relationship Id="rId5" Type="http://schemas.openxmlformats.org/officeDocument/2006/relationships/image" Target="../media/image24.emf"/><Relationship Id="rId4" Type="http://schemas.openxmlformats.org/officeDocument/2006/relationships/image" Target="../media/image2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9246F27B-82D8-4618-8B38-582F0CE837AD}"/>
              </a:ext>
            </a:extLst>
          </p:cNvPr>
          <p:cNvGrpSpPr/>
          <p:nvPr/>
        </p:nvGrpSpPr>
        <p:grpSpPr>
          <a:xfrm>
            <a:off x="790424" y="6100091"/>
            <a:ext cx="7727612" cy="80025"/>
            <a:chOff x="790423" y="6180116"/>
            <a:chExt cx="11401577" cy="0"/>
          </a:xfrm>
        </p:grpSpPr>
        <p:cxnSp>
          <p:nvCxnSpPr>
            <p:cNvPr id="12" name="Straight Connector 11">
              <a:extLst>
                <a:ext uri="{FF2B5EF4-FFF2-40B4-BE49-F238E27FC236}">
                  <a16:creationId xmlns:a16="http://schemas.microsoft.com/office/drawing/2014/main" id="{FF92090B-1C54-4086-91CF-5E24C57D0880}"/>
                </a:ext>
              </a:extLst>
            </p:cNvPr>
            <p:cNvCxnSpPr>
              <a:cxnSpLocks/>
            </p:cNvCxnSpPr>
            <p:nvPr/>
          </p:nvCxnSpPr>
          <p:spPr>
            <a:xfrm>
              <a:off x="790423" y="6180116"/>
              <a:ext cx="592152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FC49C1F-FE23-4D27-A79C-9327857176A5}"/>
                </a:ext>
              </a:extLst>
            </p:cNvPr>
            <p:cNvCxnSpPr>
              <a:cxnSpLocks/>
            </p:cNvCxnSpPr>
            <p:nvPr/>
          </p:nvCxnSpPr>
          <p:spPr>
            <a:xfrm>
              <a:off x="10568940" y="6180116"/>
              <a:ext cx="16230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 name="Marcador de posición de imagen 1"/>
          <p:cNvPicPr>
            <a:picLocks noGrp="1" noChangeAspect="1"/>
          </p:cNvPicPr>
          <p:nvPr>
            <p:ph type="pic" sz="quarter" idx="10"/>
          </p:nvPr>
        </p:nvPicPr>
        <p:blipFill rotWithShape="1">
          <a:blip r:embed="rId2" cstate="email">
            <a:extLst>
              <a:ext uri="{28A0092B-C50C-407E-A947-70E740481C1C}">
                <a14:useLocalDpi xmlns:a14="http://schemas.microsoft.com/office/drawing/2010/main"/>
              </a:ext>
            </a:extLst>
          </a:blip>
          <a:srcRect/>
          <a:stretch/>
        </p:blipFill>
        <p:spPr>
          <a:xfrm>
            <a:off x="5667694" y="0"/>
            <a:ext cx="6528995" cy="6858000"/>
          </a:xfrm>
        </p:spPr>
      </p:pic>
      <p:grpSp>
        <p:nvGrpSpPr>
          <p:cNvPr id="5" name="Group 4">
            <a:extLst>
              <a:ext uri="{FF2B5EF4-FFF2-40B4-BE49-F238E27FC236}">
                <a16:creationId xmlns:a16="http://schemas.microsoft.com/office/drawing/2014/main" id="{2F69F113-9F08-4FE7-844C-A4C1EC9804DA}"/>
              </a:ext>
            </a:extLst>
          </p:cNvPr>
          <p:cNvGrpSpPr/>
          <p:nvPr/>
        </p:nvGrpSpPr>
        <p:grpSpPr>
          <a:xfrm>
            <a:off x="456158" y="428311"/>
            <a:ext cx="545494" cy="123034"/>
            <a:chOff x="456156" y="366792"/>
            <a:chExt cx="545494" cy="123034"/>
          </a:xfrm>
        </p:grpSpPr>
        <p:sp>
          <p:nvSpPr>
            <p:cNvPr id="6" name="Rectangle 5">
              <a:extLst>
                <a:ext uri="{FF2B5EF4-FFF2-40B4-BE49-F238E27FC236}">
                  <a16:creationId xmlns:a16="http://schemas.microsoft.com/office/drawing/2014/main" id="{DE8D4C65-3E19-4621-8839-C34E8D3977EE}"/>
                </a:ext>
              </a:extLst>
            </p:cNvPr>
            <p:cNvSpPr/>
            <p:nvPr/>
          </p:nvSpPr>
          <p:spPr>
            <a:xfrm>
              <a:off x="456156" y="366794"/>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sp>
          <p:nvSpPr>
            <p:cNvPr id="7" name="Rectangle 6">
              <a:extLst>
                <a:ext uri="{FF2B5EF4-FFF2-40B4-BE49-F238E27FC236}">
                  <a16:creationId xmlns:a16="http://schemas.microsoft.com/office/drawing/2014/main" id="{557FE7E6-59A2-4A29-BEC0-DB905288B256}"/>
                </a:ext>
              </a:extLst>
            </p:cNvPr>
            <p:cNvSpPr/>
            <p:nvPr/>
          </p:nvSpPr>
          <p:spPr>
            <a:xfrm>
              <a:off x="667385" y="366793"/>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sp>
          <p:nvSpPr>
            <p:cNvPr id="8" name="Rectangle 7">
              <a:extLst>
                <a:ext uri="{FF2B5EF4-FFF2-40B4-BE49-F238E27FC236}">
                  <a16:creationId xmlns:a16="http://schemas.microsoft.com/office/drawing/2014/main" id="{605E0D2E-FE69-4133-8261-3AE865BCFA57}"/>
                </a:ext>
              </a:extLst>
            </p:cNvPr>
            <p:cNvSpPr/>
            <p:nvPr/>
          </p:nvSpPr>
          <p:spPr>
            <a:xfrm>
              <a:off x="878614" y="366792"/>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grpSp>
      <p:pic>
        <p:nvPicPr>
          <p:cNvPr id="10" name="Imagen 9"/>
          <p:cNvPicPr>
            <a:picLocks noChangeAspect="1"/>
          </p:cNvPicPr>
          <p:nvPr/>
        </p:nvPicPr>
        <p:blipFill>
          <a:blip r:embed="rId3"/>
          <a:stretch>
            <a:fillRect/>
          </a:stretch>
        </p:blipFill>
        <p:spPr>
          <a:xfrm>
            <a:off x="728905" y="3126172"/>
            <a:ext cx="4075472" cy="808892"/>
          </a:xfrm>
          <a:prstGeom prst="rect">
            <a:avLst/>
          </a:prstGeom>
        </p:spPr>
      </p:pic>
    </p:spTree>
    <p:extLst>
      <p:ext uri="{BB962C8B-B14F-4D97-AF65-F5344CB8AC3E}">
        <p14:creationId xmlns:p14="http://schemas.microsoft.com/office/powerpoint/2010/main" val="3792771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15" name="Rectángulo 14"/>
          <p:cNvSpPr/>
          <p:nvPr/>
        </p:nvSpPr>
        <p:spPr>
          <a:xfrm>
            <a:off x="371098" y="920623"/>
            <a:ext cx="3499153" cy="1446550"/>
          </a:xfrm>
          <a:prstGeom prst="rect">
            <a:avLst/>
          </a:prstGeom>
        </p:spPr>
        <p:txBody>
          <a:bodyPr wrap="square">
            <a:spAutoFit/>
          </a:bodyPr>
          <a:lstStyle/>
          <a:p>
            <a:r>
              <a:rPr lang="es-AR" sz="44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HIGIENE Y </a:t>
            </a:r>
            <a:r>
              <a:rPr lang="es-AR" sz="44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SEGURIDAD</a:t>
            </a:r>
            <a:endParaRPr lang="en-US" sz="44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9">
            <a:extLst>
              <a:ext uri="{FF2B5EF4-FFF2-40B4-BE49-F238E27FC236}">
                <a16:creationId xmlns:a16="http://schemas.microsoft.com/office/drawing/2014/main" id="{4DDA68FC-1C18-43E4-8078-603903A281EA}"/>
              </a:ext>
            </a:extLst>
          </p:cNvPr>
          <p:cNvSpPr txBox="1"/>
          <p:nvPr/>
        </p:nvSpPr>
        <p:spPr>
          <a:xfrm>
            <a:off x="371096" y="2469380"/>
            <a:ext cx="3934199" cy="2031325"/>
          </a:xfrm>
          <a:prstGeom prst="rect">
            <a:avLst/>
          </a:prstGeom>
          <a:noFill/>
        </p:spPr>
        <p:txBody>
          <a:bodyPr wrap="square" rtlCol="0">
            <a:spAutoFit/>
          </a:bodyPr>
          <a:lstStyle/>
          <a:p>
            <a:pPr algn="just"/>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Nuestras plantas siguen un estricto protocolo de seguridad </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 </a:t>
            </a:r>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higiene, de acuerdo a  las </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NORMA ISO y GMP</a:t>
            </a:r>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t>
            </a:r>
          </a:p>
          <a:p>
            <a:pPr algn="just"/>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Han sido revestidas </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con </a:t>
            </a:r>
            <a:r>
              <a:rPr lang="es-MX" sz="900" dirty="0" err="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Vidaké</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un látex acrílico de calidad Premium en blancura, poder </a:t>
            </a:r>
            <a:r>
              <a:rPr lang="es-MX" sz="900" dirty="0" err="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cubritivo</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y </a:t>
            </a:r>
            <a:r>
              <a:rPr lang="es-MX" sz="900" dirty="0" err="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lavabilidad</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con efecto antimicrobiano (</a:t>
            </a:r>
            <a:r>
              <a:rPr lang="es-MX" sz="900" dirty="0" err="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antibacterial</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antiviral, </a:t>
            </a:r>
            <a:r>
              <a:rPr lang="es-MX" sz="900" dirty="0" err="1">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antihongos</a:t>
            </a:r>
            <a:r>
              <a:rPr lang="es-MX"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de duración </a:t>
            </a:r>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perpetua. La misma incorpora nanotecnología, lo que  asegura que los iones de plata estén presentes en el total de la película no dejando espacio para micro-organismos de ese tamaño.   </a:t>
            </a:r>
          </a:p>
          <a:p>
            <a:pPr algn="just"/>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Cada línea se adapta a las exigencias que el servicio demande, las mismas están dotadas de tecnología que permite realizar el seguimiento de la orden de producción. Asignar una línea por partida nos permite redoblar los turnos de limpieza.</a:t>
            </a:r>
          </a:p>
          <a:p>
            <a:pPr algn="just"/>
            <a:r>
              <a:rPr lang="es-MX" sz="9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Los almacenes y depósitos son ambientes controlados, que se inspeccionan e higienizan periódicamente</a:t>
            </a:r>
            <a:r>
              <a:rPr lang="es-MX" sz="900" dirty="0" smtClean="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7" name="Grupo 6"/>
          <p:cNvGrpSpPr/>
          <p:nvPr/>
        </p:nvGrpSpPr>
        <p:grpSpPr>
          <a:xfrm>
            <a:off x="11029362" y="-1425234"/>
            <a:ext cx="876103" cy="1400411"/>
            <a:chOff x="9624425" y="361025"/>
            <a:chExt cx="876103" cy="1400411"/>
          </a:xfrm>
        </p:grpSpPr>
        <p:pic>
          <p:nvPicPr>
            <p:cNvPr id="6" name="Imagen 5"/>
            <p:cNvPicPr>
              <a:picLocks noChangeAspect="1"/>
            </p:cNvPicPr>
            <p:nvPr/>
          </p:nvPicPr>
          <p:blipFill>
            <a:blip r:embed="rId2"/>
            <a:stretch>
              <a:fillRect/>
            </a:stretch>
          </p:blipFill>
          <p:spPr>
            <a:xfrm>
              <a:off x="10050230" y="1256290"/>
              <a:ext cx="450298" cy="279998"/>
            </a:xfrm>
            <a:prstGeom prst="rect">
              <a:avLst/>
            </a:prstGeom>
          </p:spPr>
        </p:pic>
        <p:pic>
          <p:nvPicPr>
            <p:cNvPr id="16" name="Imagen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24425" y="361025"/>
              <a:ext cx="851608" cy="1400411"/>
            </a:xfrm>
            <a:prstGeom prst="rect">
              <a:avLst/>
            </a:prstGeom>
          </p:spPr>
        </p:pic>
      </p:grpSp>
      <p:grpSp>
        <p:nvGrpSpPr>
          <p:cNvPr id="5" name="Grupo 4"/>
          <p:cNvGrpSpPr/>
          <p:nvPr/>
        </p:nvGrpSpPr>
        <p:grpSpPr>
          <a:xfrm flipH="1">
            <a:off x="10458283" y="1286951"/>
            <a:ext cx="762289" cy="1472123"/>
            <a:chOff x="5831700" y="2347754"/>
            <a:chExt cx="728461" cy="1472123"/>
          </a:xfrm>
        </p:grpSpPr>
        <p:pic>
          <p:nvPicPr>
            <p:cNvPr id="4" name="Imagen 3"/>
            <p:cNvPicPr>
              <a:picLocks noChangeAspect="1"/>
            </p:cNvPicPr>
            <p:nvPr/>
          </p:nvPicPr>
          <p:blipFill>
            <a:blip r:embed="rId2"/>
            <a:stretch>
              <a:fillRect/>
            </a:stretch>
          </p:blipFill>
          <p:spPr>
            <a:xfrm>
              <a:off x="5869662" y="3551831"/>
              <a:ext cx="296034" cy="184075"/>
            </a:xfrm>
            <a:prstGeom prst="rect">
              <a:avLst/>
            </a:prstGeom>
          </p:spPr>
        </p:pic>
        <p:pic>
          <p:nvPicPr>
            <p:cNvPr id="18" name="Imagen 17"/>
            <p:cNvPicPr>
              <a:picLocks noChangeAspect="1"/>
            </p:cNvPicPr>
            <p:nvPr/>
          </p:nvPicPr>
          <p:blipFill>
            <a:blip r:embed="rId4"/>
            <a:stretch>
              <a:fillRect/>
            </a:stretch>
          </p:blipFill>
          <p:spPr>
            <a:xfrm>
              <a:off x="5831700" y="2347754"/>
              <a:ext cx="728461" cy="1472123"/>
            </a:xfrm>
            <a:prstGeom prst="rect">
              <a:avLst/>
            </a:prstGeom>
          </p:spPr>
        </p:pic>
      </p:grpSp>
      <p:pic>
        <p:nvPicPr>
          <p:cNvPr id="9" name="Imagen 8"/>
          <p:cNvPicPr>
            <a:picLocks noChangeAspect="1"/>
          </p:cNvPicPr>
          <p:nvPr/>
        </p:nvPicPr>
        <p:blipFill>
          <a:blip r:embed="rId5"/>
          <a:stretch>
            <a:fillRect/>
          </a:stretch>
        </p:blipFill>
        <p:spPr>
          <a:xfrm>
            <a:off x="6266862" y="1851422"/>
            <a:ext cx="3996149" cy="2664568"/>
          </a:xfrm>
          <a:prstGeom prst="rect">
            <a:avLst/>
          </a:prstGeom>
        </p:spPr>
      </p:pic>
      <p:grpSp>
        <p:nvGrpSpPr>
          <p:cNvPr id="11" name="Grupo 10"/>
          <p:cNvGrpSpPr/>
          <p:nvPr/>
        </p:nvGrpSpPr>
        <p:grpSpPr>
          <a:xfrm>
            <a:off x="5677377" y="2023012"/>
            <a:ext cx="5777789" cy="1244771"/>
            <a:chOff x="4886710" y="2057259"/>
            <a:chExt cx="6218357" cy="1339687"/>
          </a:xfrm>
        </p:grpSpPr>
        <p:pic>
          <p:nvPicPr>
            <p:cNvPr id="1026"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5069980" y="2057259"/>
              <a:ext cx="3433570" cy="13396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a:off x="9161258" y="2427664"/>
              <a:ext cx="1943809" cy="662816"/>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7659107" y="2176281"/>
              <a:ext cx="1164564" cy="1140690"/>
            </a:xfrm>
            <a:prstGeom prst="rect">
              <a:avLst/>
            </a:prstGeom>
          </p:spPr>
        </p:pic>
        <p:pic>
          <p:nvPicPr>
            <p:cNvPr id="24" name="Picture 2"/>
            <p:cNvPicPr>
              <a:picLocks noChangeAspect="1" noChangeArrowheads="1"/>
            </p:cNvPicPr>
            <p:nvPr/>
          </p:nvPicPr>
          <p:blipFill>
            <a:blip r:embed="rId9" cstate="email">
              <a:extLst>
                <a:ext uri="{28A0092B-C50C-407E-A947-70E740481C1C}">
                  <a14:useLocalDpi xmlns:a14="http://schemas.microsoft.com/office/drawing/2010/main"/>
                </a:ext>
              </a:extLst>
            </a:blip>
            <a:stretch>
              <a:fillRect/>
            </a:stretch>
          </p:blipFill>
          <p:spPr bwMode="auto">
            <a:xfrm>
              <a:off x="4886710" y="2211688"/>
              <a:ext cx="1094771" cy="109477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077401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par>
                                <p:cTn id="8" presetID="22" presetClass="entr" presetSubtype="2"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right)">
                                      <p:cBhvr>
                                        <p:cTn id="10" dur="500"/>
                                        <p:tgtEl>
                                          <p:spTgt spid="11"/>
                                        </p:tgtEl>
                                      </p:cBhvr>
                                    </p:animEffect>
                                  </p:childTnLst>
                                </p:cTn>
                              </p:par>
                            </p:childTnLst>
                          </p:cTn>
                        </p:par>
                        <p:par>
                          <p:cTn id="11" fill="hold">
                            <p:stCondLst>
                              <p:cond delay="500"/>
                            </p:stCondLst>
                            <p:childTnLst>
                              <p:par>
                                <p:cTn id="12" presetID="42" presetClass="path" presetSubtype="0" accel="50000" decel="50000" fill="hold" nodeType="afterEffect">
                                  <p:stCondLst>
                                    <p:cond delay="0"/>
                                  </p:stCondLst>
                                  <p:childTnLst>
                                    <p:animMotion origin="layout" path="M -2.08333E-7 3.7037E-6 L 0.00273 0.43356 " pathEditMode="relative" rAng="0" ptsTypes="AA">
                                      <p:cBhvr>
                                        <p:cTn id="13" dur="1250" fill="hold"/>
                                        <p:tgtEl>
                                          <p:spTgt spid="11"/>
                                        </p:tgtEl>
                                        <p:attrNameLst>
                                          <p:attrName>ppt_x</p:attrName>
                                          <p:attrName>ppt_y</p:attrName>
                                        </p:attrNameLst>
                                      </p:cBhvr>
                                      <p:rCtr x="130" y="21667"/>
                                    </p:animMotion>
                                  </p:childTnLst>
                                </p:cTn>
                              </p:par>
                            </p:childTnLst>
                          </p:cTn>
                        </p:par>
                        <p:par>
                          <p:cTn id="14" fill="hold">
                            <p:stCondLst>
                              <p:cond delay="1750"/>
                            </p:stCondLst>
                            <p:childTnLst>
                              <p:par>
                                <p:cTn id="15" presetID="42" presetClass="path" presetSubtype="0" accel="50000" decel="50000" fill="hold" nodeType="afterEffect">
                                  <p:stCondLst>
                                    <p:cond delay="0"/>
                                  </p:stCondLst>
                                  <p:childTnLst>
                                    <p:animMotion origin="layout" path="M 5E-6 -2.96296E-6 L -0.31277 0.36273 " pathEditMode="relative" rAng="0" ptsTypes="AA">
                                      <p:cBhvr>
                                        <p:cTn id="16" dur="2000" fill="hold"/>
                                        <p:tgtEl>
                                          <p:spTgt spid="7"/>
                                        </p:tgtEl>
                                        <p:attrNameLst>
                                          <p:attrName>ppt_x</p:attrName>
                                          <p:attrName>ppt_y</p:attrName>
                                        </p:attrNameLst>
                                      </p:cBhvr>
                                      <p:rCtr x="-15638" y="18125"/>
                                    </p:animMotion>
                                  </p:childTnLst>
                                </p:cTn>
                              </p:par>
                              <p:par>
                                <p:cTn id="17" presetID="10" presetClass="entr" presetSubtype="0" fill="hold" nodeType="withEffect">
                                  <p:stCondLst>
                                    <p:cond delay="25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375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4250"/>
                            </p:stCondLst>
                            <p:childTnLst>
                              <p:par>
                                <p:cTn id="25" presetID="10" presetClass="entr" presetSubtype="0" fill="hold" grpId="0" nodeType="afterEffect">
                                  <p:stCondLst>
                                    <p:cond delay="125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6" name="TextBox 25">
            <a:extLst>
              <a:ext uri="{FF2B5EF4-FFF2-40B4-BE49-F238E27FC236}">
                <a16:creationId xmlns:a16="http://schemas.microsoft.com/office/drawing/2014/main" id="{CDE771D7-5320-4784-86A6-521339A7D6DB}"/>
              </a:ext>
            </a:extLst>
          </p:cNvPr>
          <p:cNvSpPr txBox="1"/>
          <p:nvPr/>
        </p:nvSpPr>
        <p:spPr>
          <a:xfrm>
            <a:off x="357031" y="2040418"/>
            <a:ext cx="4450304" cy="747705"/>
          </a:xfrm>
          <a:prstGeom prst="rect">
            <a:avLst/>
          </a:prstGeom>
          <a:noFill/>
        </p:spPr>
        <p:txBody>
          <a:bodyPr wrap="square" rtlCol="0">
            <a:spAutoFit/>
          </a:bodyPr>
          <a:lstStyle/>
          <a:p>
            <a:pPr algn="just">
              <a:lnSpc>
                <a:spcPct val="150000"/>
              </a:lnSpc>
            </a:pPr>
            <a:r>
              <a:rPr lang="es-AR" sz="3200" b="1" dirty="0">
                <a:solidFill>
                  <a:schemeClr val="tx1">
                    <a:lumMod val="90000"/>
                    <a:lumOff val="10000"/>
                  </a:schemeClr>
                </a:solidFill>
                <a:latin typeface="+mj-lt"/>
                <a:ea typeface="Open Sans" panose="020B0606030504020204" pitchFamily="34" charset="0"/>
                <a:cs typeface="Open Sans" panose="020B0606030504020204" pitchFamily="34" charset="0"/>
              </a:rPr>
              <a:t>PROFESIONALIDAD</a:t>
            </a:r>
            <a:endParaRPr lang="en-US" sz="32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3" name="Rectángulo 2"/>
          <p:cNvSpPr/>
          <p:nvPr/>
        </p:nvSpPr>
        <p:spPr>
          <a:xfrm>
            <a:off x="357030" y="1691216"/>
            <a:ext cx="4450304" cy="584775"/>
          </a:xfrm>
          <a:prstGeom prst="rect">
            <a:avLst/>
          </a:prstGeom>
        </p:spPr>
        <p:txBody>
          <a:bodyPr wrap="square">
            <a:spAutoFit/>
          </a:bodyPr>
          <a:lstStyle/>
          <a:p>
            <a:r>
              <a:rPr lang="es-AR" sz="3200" b="1" dirty="0">
                <a:solidFill>
                  <a:schemeClr val="tx1">
                    <a:lumMod val="90000"/>
                    <a:lumOff val="10000"/>
                  </a:schemeClr>
                </a:solidFill>
                <a:latin typeface="+mj-lt"/>
                <a:ea typeface="Open Sans" panose="020B0606030504020204" pitchFamily="34" charset="0"/>
                <a:cs typeface="Open Sans" panose="020B0606030504020204" pitchFamily="34" charset="0"/>
              </a:rPr>
              <a:t>SERVICIO Y</a:t>
            </a:r>
            <a:endParaRPr lang="es-MX" sz="3200" b="1" dirty="0">
              <a:ln w="19050">
                <a:noFill/>
              </a:ln>
              <a:solidFill>
                <a:schemeClr val="tx1">
                  <a:lumMod val="90000"/>
                  <a:lumOff val="10000"/>
                </a:schemeClr>
              </a:solidFill>
              <a:latin typeface="+mj-lt"/>
            </a:endParaRPr>
          </a:p>
        </p:txBody>
      </p:sp>
      <p:pic>
        <p:nvPicPr>
          <p:cNvPr id="5" name="Imagen 4"/>
          <p:cNvPicPr>
            <a:picLocks noChangeAspect="1"/>
          </p:cNvPicPr>
          <p:nvPr/>
        </p:nvPicPr>
        <p:blipFill>
          <a:blip r:embed="rId2"/>
          <a:stretch>
            <a:fillRect/>
          </a:stretch>
        </p:blipFill>
        <p:spPr>
          <a:xfrm>
            <a:off x="8444453" y="1612481"/>
            <a:ext cx="2564607" cy="2437115"/>
          </a:xfrm>
          <a:prstGeom prst="rect">
            <a:avLst/>
          </a:prstGeom>
        </p:spPr>
      </p:pic>
      <p:pic>
        <p:nvPicPr>
          <p:cNvPr id="7" name="Imagen 6"/>
          <p:cNvPicPr>
            <a:picLocks noChangeAspect="1"/>
          </p:cNvPicPr>
          <p:nvPr/>
        </p:nvPicPr>
        <p:blipFill>
          <a:blip r:embed="rId3"/>
          <a:stretch>
            <a:fillRect/>
          </a:stretch>
        </p:blipFill>
        <p:spPr>
          <a:xfrm>
            <a:off x="6571266" y="3517008"/>
            <a:ext cx="1447043" cy="1790375"/>
          </a:xfrm>
          <a:prstGeom prst="rect">
            <a:avLst/>
          </a:prstGeom>
        </p:spPr>
      </p:pic>
      <p:sp>
        <p:nvSpPr>
          <p:cNvPr id="15" name="TextBox 19">
            <a:extLst>
              <a:ext uri="{FF2B5EF4-FFF2-40B4-BE49-F238E27FC236}">
                <a16:creationId xmlns:a16="http://schemas.microsoft.com/office/drawing/2014/main" id="{4DDA68FC-1C18-43E4-8078-603903A281EA}"/>
              </a:ext>
            </a:extLst>
          </p:cNvPr>
          <p:cNvSpPr txBox="1"/>
          <p:nvPr/>
        </p:nvSpPr>
        <p:spPr>
          <a:xfrm>
            <a:off x="357030" y="2955514"/>
            <a:ext cx="4248308" cy="1061829"/>
          </a:xfrm>
          <a:prstGeom prst="rect">
            <a:avLst/>
          </a:prstGeom>
          <a:noFill/>
        </p:spPr>
        <p:txBody>
          <a:bodyPr wrap="square" rtlCol="0">
            <a:spAutoFit/>
          </a:bodyPr>
          <a:lstStyle/>
          <a:p>
            <a:pPr algn="just" fontAlgn="base"/>
            <a:r>
              <a:rPr lang="es-MX" sz="900" dirty="0">
                <a:solidFill>
                  <a:srgbClr val="666666"/>
                </a:solidFill>
              </a:rPr>
              <a:t>Contamos con una impronta joven, conocimiento y experiencia en el negocio, lo que nos permite trabajar con </a:t>
            </a:r>
            <a:r>
              <a:rPr lang="es-MX" sz="900" dirty="0" smtClean="0">
                <a:solidFill>
                  <a:srgbClr val="666666"/>
                </a:solidFill>
              </a:rPr>
              <a:t>dinámica.</a:t>
            </a:r>
          </a:p>
          <a:p>
            <a:pPr algn="just" fontAlgn="base"/>
            <a:r>
              <a:rPr lang="es-MX" sz="900" dirty="0" smtClean="0">
                <a:solidFill>
                  <a:srgbClr val="666666"/>
                </a:solidFill>
              </a:rPr>
              <a:t>Nos </a:t>
            </a:r>
            <a:r>
              <a:rPr lang="es-MX" sz="900" dirty="0">
                <a:solidFill>
                  <a:srgbClr val="666666"/>
                </a:solidFill>
              </a:rPr>
              <a:t>enfocamos en prestar un servicio de excelencia, para ello nuestro equipo en su totalidad realiza capacitaciones periódicas relacionadas a su área de pertenencia y extra curriculares relacionadas a la sociedad.</a:t>
            </a:r>
          </a:p>
          <a:p>
            <a:pPr algn="just" fontAlgn="base"/>
            <a:r>
              <a:rPr lang="es-MX" sz="900" dirty="0">
                <a:solidFill>
                  <a:srgbClr val="666666"/>
                </a:solidFill>
              </a:rPr>
              <a:t>El esfuerzo de nuestro equipo está orientado a lograr la calidad y consistencia en los procesos, en pos de volverlos más eficientes. </a:t>
            </a:r>
            <a:endParaRPr lang="es-MX" sz="900" b="0" i="0" dirty="0">
              <a:solidFill>
                <a:srgbClr val="666666"/>
              </a:solidFill>
              <a:effectLst/>
            </a:endParaRPr>
          </a:p>
        </p:txBody>
      </p:sp>
    </p:spTree>
    <p:extLst>
      <p:ext uri="{BB962C8B-B14F-4D97-AF65-F5344CB8AC3E}">
        <p14:creationId xmlns:p14="http://schemas.microsoft.com/office/powerpoint/2010/main" val="30767474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50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par>
                          <p:cTn id="11" fill="hold">
                            <p:stCondLst>
                              <p:cond delay="1000"/>
                            </p:stCondLst>
                            <p:childTnLst>
                              <p:par>
                                <p:cTn id="12" presetID="10" presetClass="entr" presetSubtype="0" fill="hold" grpId="0" nodeType="afterEffect">
                                  <p:stCondLst>
                                    <p:cond delay="125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par>
                          <p:cTn id="15" fill="hold">
                            <p:stCondLst>
                              <p:cond delay="2750"/>
                            </p:stCondLst>
                            <p:childTnLst>
                              <p:par>
                                <p:cTn id="16" presetID="1"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par>
                          <p:cTn id="18" fill="hold">
                            <p:stCondLst>
                              <p:cond delay="2750"/>
                            </p:stCondLst>
                            <p:childTnLst>
                              <p:par>
                                <p:cTn id="19" presetID="1" presetClass="entr" presetSubtype="0" fill="hold" nodeType="afterEffect">
                                  <p:stCondLst>
                                    <p:cond delay="25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579194" y="1665816"/>
            <a:ext cx="3291627" cy="747705"/>
          </a:xfrm>
          <a:prstGeom prst="rect">
            <a:avLst/>
          </a:prstGeom>
        </p:spPr>
        <p:txBody>
          <a:bodyPr wrap="square">
            <a:spAutoFit/>
          </a:bodyPr>
          <a:lstStyle/>
          <a:p>
            <a:pPr algn="just">
              <a:lnSpc>
                <a:spcPct val="150000"/>
              </a:lnSpc>
            </a:pPr>
            <a:r>
              <a:rPr lang="es-AR" sz="3200" b="1" dirty="0" smtClean="0">
                <a:solidFill>
                  <a:schemeClr val="tx1">
                    <a:lumMod val="90000"/>
                    <a:lumOff val="10000"/>
                  </a:schemeClr>
                </a:solidFill>
                <a:latin typeface="+mj-lt"/>
                <a:ea typeface="Open Sans" panose="020B0606030504020204" pitchFamily="34" charset="0"/>
                <a:cs typeface="Open Sans" panose="020B0606030504020204" pitchFamily="34" charset="0"/>
              </a:rPr>
              <a:t>FULL SERVICE</a:t>
            </a:r>
            <a:endParaRPr lang="en-US" sz="32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15" name="TextBox 19">
            <a:extLst>
              <a:ext uri="{FF2B5EF4-FFF2-40B4-BE49-F238E27FC236}">
                <a16:creationId xmlns:a16="http://schemas.microsoft.com/office/drawing/2014/main" id="{4DDA68FC-1C18-43E4-8078-603903A281EA}"/>
              </a:ext>
            </a:extLst>
          </p:cNvPr>
          <p:cNvSpPr txBox="1"/>
          <p:nvPr/>
        </p:nvSpPr>
        <p:spPr>
          <a:xfrm>
            <a:off x="579194" y="2582986"/>
            <a:ext cx="3833821" cy="507831"/>
          </a:xfrm>
          <a:prstGeom prst="rect">
            <a:avLst/>
          </a:prstGeom>
          <a:noFill/>
        </p:spPr>
        <p:txBody>
          <a:bodyPr wrap="square" rtlCol="0">
            <a:spAutoFit/>
          </a:bodyPr>
          <a:lstStyle/>
          <a:p>
            <a:pPr algn="just" fontAlgn="base"/>
            <a:r>
              <a:rPr lang="es-MX" sz="900" dirty="0" smtClean="0">
                <a:solidFill>
                  <a:srgbClr val="666666"/>
                </a:solidFill>
              </a:rPr>
              <a:t>Además </a:t>
            </a:r>
            <a:r>
              <a:rPr lang="es-MX" sz="900" dirty="0">
                <a:solidFill>
                  <a:srgbClr val="666666"/>
                </a:solidFill>
              </a:rPr>
              <a:t>del acondicionamiento secundario, ofrecemos una </a:t>
            </a:r>
            <a:r>
              <a:rPr lang="es-MX" sz="900" dirty="0" smtClean="0">
                <a:solidFill>
                  <a:srgbClr val="666666"/>
                </a:solidFill>
              </a:rPr>
              <a:t>serie</a:t>
            </a:r>
          </a:p>
          <a:p>
            <a:pPr algn="just" fontAlgn="base"/>
            <a:r>
              <a:rPr lang="es-MX" sz="900" dirty="0" smtClean="0">
                <a:solidFill>
                  <a:srgbClr val="666666"/>
                </a:solidFill>
              </a:rPr>
              <a:t>de </a:t>
            </a:r>
            <a:r>
              <a:rPr lang="es-MX" sz="900" dirty="0">
                <a:solidFill>
                  <a:srgbClr val="666666"/>
                </a:solidFill>
              </a:rPr>
              <a:t>servicios derivados de otras áreas de nuestra empresa que complementan y simplifican la gestión de </a:t>
            </a:r>
            <a:r>
              <a:rPr lang="es-MX" sz="900" dirty="0" err="1">
                <a:solidFill>
                  <a:srgbClr val="666666"/>
                </a:solidFill>
              </a:rPr>
              <a:t>packaging</a:t>
            </a:r>
            <a:r>
              <a:rPr lang="es-MX" sz="900" dirty="0">
                <a:solidFill>
                  <a:srgbClr val="666666"/>
                </a:solidFill>
              </a:rPr>
              <a:t>.</a:t>
            </a:r>
          </a:p>
        </p:txBody>
      </p:sp>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37754" y="1001522"/>
            <a:ext cx="864975" cy="868250"/>
          </a:xfrm>
          <a:prstGeom prst="rect">
            <a:avLst/>
          </a:prstGeom>
        </p:spPr>
      </p:pic>
      <p:sp>
        <p:nvSpPr>
          <p:cNvPr id="10" name="TextBox 20">
            <a:extLst>
              <a:ext uri="{FF2B5EF4-FFF2-40B4-BE49-F238E27FC236}">
                <a16:creationId xmlns:a16="http://schemas.microsoft.com/office/drawing/2014/main" id="{53597B16-D47D-4B98-B818-78B1A436A0EB}"/>
              </a:ext>
            </a:extLst>
          </p:cNvPr>
          <p:cNvSpPr txBox="1"/>
          <p:nvPr/>
        </p:nvSpPr>
        <p:spPr>
          <a:xfrm>
            <a:off x="7332462" y="1250981"/>
            <a:ext cx="2679285" cy="369332"/>
          </a:xfrm>
          <a:prstGeom prst="rect">
            <a:avLst/>
          </a:prstGeom>
          <a:noFill/>
        </p:spPr>
        <p:txBody>
          <a:bodyPr wrap="square" rtlCol="0">
            <a:spAutoFit/>
          </a:bodyPr>
          <a:lstStyle/>
          <a:p>
            <a:pPr algn="just"/>
            <a:r>
              <a:rPr lang="es-MX" sz="900" b="1" dirty="0">
                <a:latin typeface="+mj-lt"/>
              </a:rPr>
              <a:t>Diseño</a:t>
            </a:r>
            <a:r>
              <a:rPr lang="es-MX" sz="900" dirty="0">
                <a:latin typeface="+mj-lt"/>
              </a:rPr>
              <a:t>, contamos </a:t>
            </a:r>
            <a:r>
              <a:rPr lang="es-MX" sz="900" dirty="0" smtClean="0">
                <a:latin typeface="+mj-lt"/>
              </a:rPr>
              <a:t>con un </a:t>
            </a:r>
            <a:r>
              <a:rPr lang="es-MX" sz="900" dirty="0">
                <a:latin typeface="+mj-lt"/>
              </a:rPr>
              <a:t>sector dedicado</a:t>
            </a:r>
          </a:p>
          <a:p>
            <a:pPr algn="just"/>
            <a:r>
              <a:rPr lang="es-MX" sz="900" dirty="0">
                <a:latin typeface="+mj-lt"/>
              </a:rPr>
              <a:t>al desarrollo de </a:t>
            </a:r>
            <a:r>
              <a:rPr lang="es-MX" sz="900" dirty="0" smtClean="0">
                <a:latin typeface="+mj-lt"/>
              </a:rPr>
              <a:t>soluciones creativas</a:t>
            </a:r>
            <a:r>
              <a:rPr lang="es-MX" sz="900" dirty="0">
                <a:latin typeface="+mj-lt"/>
              </a:rPr>
              <a:t>.</a:t>
            </a:r>
            <a:endParaRPr lang="en-US" sz="900" dirty="0">
              <a:latin typeface="+mj-lt"/>
            </a:endParaRPr>
          </a:p>
        </p:txBody>
      </p:sp>
      <p:pic>
        <p:nvPicPr>
          <p:cNvPr id="4" name="Imagen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98842" y="2222567"/>
            <a:ext cx="859284" cy="868250"/>
          </a:xfrm>
          <a:prstGeom prst="rect">
            <a:avLst/>
          </a:prstGeom>
        </p:spPr>
      </p:pic>
      <p:sp>
        <p:nvSpPr>
          <p:cNvPr id="12" name="TextBox 20">
            <a:extLst>
              <a:ext uri="{FF2B5EF4-FFF2-40B4-BE49-F238E27FC236}">
                <a16:creationId xmlns:a16="http://schemas.microsoft.com/office/drawing/2014/main" id="{53597B16-D47D-4B98-B818-78B1A436A0EB}"/>
              </a:ext>
            </a:extLst>
          </p:cNvPr>
          <p:cNvSpPr txBox="1"/>
          <p:nvPr/>
        </p:nvSpPr>
        <p:spPr>
          <a:xfrm>
            <a:off x="7393422" y="2388160"/>
            <a:ext cx="2679285" cy="646331"/>
          </a:xfrm>
          <a:prstGeom prst="rect">
            <a:avLst/>
          </a:prstGeom>
          <a:noFill/>
        </p:spPr>
        <p:txBody>
          <a:bodyPr wrap="square" rtlCol="0">
            <a:spAutoFit/>
          </a:bodyPr>
          <a:lstStyle/>
          <a:p>
            <a:pPr algn="just"/>
            <a:r>
              <a:rPr lang="es-MX" sz="900" b="1" dirty="0" err="1" smtClean="0">
                <a:latin typeface="+mj-lt"/>
              </a:rPr>
              <a:t>Matricería</a:t>
            </a:r>
            <a:r>
              <a:rPr lang="es-MX" sz="900" b="1" dirty="0">
                <a:latin typeface="+mj-lt"/>
              </a:rPr>
              <a:t>, </a:t>
            </a:r>
            <a:r>
              <a:rPr lang="es-MX" sz="900" dirty="0">
                <a:latin typeface="+mj-lt"/>
              </a:rPr>
              <a:t>ofrecemos un  servicio integral</a:t>
            </a:r>
          </a:p>
          <a:p>
            <a:pPr algn="just"/>
            <a:r>
              <a:rPr lang="es-MX" sz="900" dirty="0">
                <a:latin typeface="+mj-lt"/>
              </a:rPr>
              <a:t>de </a:t>
            </a:r>
            <a:r>
              <a:rPr lang="es-MX" sz="900" dirty="0" err="1" smtClean="0">
                <a:latin typeface="+mj-lt"/>
              </a:rPr>
              <a:t>matricería</a:t>
            </a:r>
            <a:r>
              <a:rPr lang="es-MX" sz="900" dirty="0">
                <a:latin typeface="+mj-lt"/>
              </a:rPr>
              <a:t>, utilizando distintas técnicas</a:t>
            </a:r>
          </a:p>
          <a:p>
            <a:pPr algn="just"/>
            <a:r>
              <a:rPr lang="es-MX" sz="900" dirty="0" smtClean="0">
                <a:latin typeface="+mj-lt"/>
              </a:rPr>
              <a:t>y </a:t>
            </a:r>
            <a:r>
              <a:rPr lang="es-MX" sz="900" dirty="0">
                <a:latin typeface="+mj-lt"/>
              </a:rPr>
              <a:t>tecnologías tanto para moldes de alta</a:t>
            </a:r>
          </a:p>
          <a:p>
            <a:pPr algn="just"/>
            <a:r>
              <a:rPr lang="es-MX" sz="900" dirty="0">
                <a:latin typeface="+mj-lt"/>
              </a:rPr>
              <a:t>como de baja producción.</a:t>
            </a:r>
            <a:endParaRPr lang="en-US" sz="900" dirty="0">
              <a:latin typeface="+mj-lt"/>
            </a:endParaRPr>
          </a:p>
        </p:txBody>
      </p:sp>
      <p:sp>
        <p:nvSpPr>
          <p:cNvPr id="13" name="TextBox 20">
            <a:extLst>
              <a:ext uri="{FF2B5EF4-FFF2-40B4-BE49-F238E27FC236}">
                <a16:creationId xmlns:a16="http://schemas.microsoft.com/office/drawing/2014/main" id="{53597B16-D47D-4B98-B818-78B1A436A0EB}"/>
              </a:ext>
            </a:extLst>
          </p:cNvPr>
          <p:cNvSpPr txBox="1"/>
          <p:nvPr/>
        </p:nvSpPr>
        <p:spPr>
          <a:xfrm>
            <a:off x="7402376" y="3469697"/>
            <a:ext cx="2670331" cy="784830"/>
          </a:xfrm>
          <a:prstGeom prst="rect">
            <a:avLst/>
          </a:prstGeom>
          <a:noFill/>
        </p:spPr>
        <p:txBody>
          <a:bodyPr wrap="square" rtlCol="0">
            <a:spAutoFit/>
          </a:bodyPr>
          <a:lstStyle/>
          <a:p>
            <a:r>
              <a:rPr lang="es-MX" sz="900" b="1" dirty="0">
                <a:latin typeface="+mj-lt"/>
              </a:rPr>
              <a:t>Impresión, </a:t>
            </a:r>
            <a:r>
              <a:rPr lang="es-MX" sz="900" dirty="0">
                <a:latin typeface="+mj-lt"/>
              </a:rPr>
              <a:t>realizamos trabajos a escalas</a:t>
            </a:r>
          </a:p>
          <a:p>
            <a:pPr algn="just"/>
            <a:r>
              <a:rPr lang="es-MX" sz="900" dirty="0">
                <a:latin typeface="+mj-lt"/>
              </a:rPr>
              <a:t>flexibles, tanto para tecnología digital </a:t>
            </a:r>
            <a:r>
              <a:rPr lang="es-MX" sz="900" dirty="0" smtClean="0">
                <a:latin typeface="+mj-lt"/>
              </a:rPr>
              <a:t>como offset</a:t>
            </a:r>
            <a:r>
              <a:rPr lang="es-MX" sz="900" dirty="0">
                <a:latin typeface="+mj-lt"/>
              </a:rPr>
              <a:t>. Trabajos convencionales, sobre </a:t>
            </a:r>
            <a:r>
              <a:rPr lang="es-MX" sz="900" dirty="0" smtClean="0">
                <a:latin typeface="+mj-lt"/>
              </a:rPr>
              <a:t>cartulina PET/PAI/PP </a:t>
            </a:r>
            <a:r>
              <a:rPr lang="es-MX" sz="900" dirty="0">
                <a:latin typeface="+mj-lt"/>
              </a:rPr>
              <a:t>y PVC con tintas </a:t>
            </a:r>
            <a:r>
              <a:rPr lang="es-MX" sz="900" dirty="0" smtClean="0">
                <a:latin typeface="+mj-lt"/>
              </a:rPr>
              <a:t>UV sobre </a:t>
            </a:r>
            <a:r>
              <a:rPr lang="es-MX" sz="900" dirty="0" err="1">
                <a:latin typeface="+mj-lt"/>
              </a:rPr>
              <a:t>foam</a:t>
            </a:r>
            <a:r>
              <a:rPr lang="es-MX" sz="900" dirty="0">
                <a:latin typeface="+mj-lt"/>
              </a:rPr>
              <a:t> y etiquetas </a:t>
            </a:r>
            <a:r>
              <a:rPr lang="es-MX" sz="900" dirty="0" smtClean="0">
                <a:latin typeface="+mj-lt"/>
              </a:rPr>
              <a:t>In </a:t>
            </a:r>
            <a:r>
              <a:rPr lang="es-MX" sz="900" dirty="0" err="1" smtClean="0">
                <a:latin typeface="+mj-lt"/>
              </a:rPr>
              <a:t>Mould</a:t>
            </a:r>
            <a:r>
              <a:rPr lang="es-MX" sz="900" dirty="0" smtClean="0">
                <a:latin typeface="+mj-lt"/>
              </a:rPr>
              <a:t>.</a:t>
            </a:r>
            <a:endParaRPr lang="en-US" sz="900" dirty="0">
              <a:latin typeface="+mj-lt"/>
            </a:endParaRPr>
          </a:p>
        </p:txBody>
      </p:sp>
      <p:pic>
        <p:nvPicPr>
          <p:cNvPr id="8" name="Imagen 7"/>
          <p:cNvPicPr>
            <a:picLocks noChangeAspect="1"/>
          </p:cNvPicPr>
          <p:nvPr/>
        </p:nvPicPr>
        <p:blipFill>
          <a:blip r:embed="rId4"/>
          <a:stretch>
            <a:fillRect/>
          </a:stretch>
        </p:blipFill>
        <p:spPr>
          <a:xfrm>
            <a:off x="6044404" y="3357461"/>
            <a:ext cx="1135280" cy="1110901"/>
          </a:xfrm>
          <a:prstGeom prst="rect">
            <a:avLst/>
          </a:prstGeom>
        </p:spPr>
      </p:pic>
      <p:pic>
        <p:nvPicPr>
          <p:cNvPr id="24" name="Imagen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77284" y="4876259"/>
            <a:ext cx="1102400" cy="1084141"/>
          </a:xfrm>
          <a:prstGeom prst="rect">
            <a:avLst/>
          </a:prstGeom>
        </p:spPr>
      </p:pic>
      <p:sp>
        <p:nvSpPr>
          <p:cNvPr id="25" name="TextBox 20">
            <a:extLst>
              <a:ext uri="{FF2B5EF4-FFF2-40B4-BE49-F238E27FC236}">
                <a16:creationId xmlns:a16="http://schemas.microsoft.com/office/drawing/2014/main" id="{53597B16-D47D-4B98-B818-78B1A436A0EB}"/>
              </a:ext>
            </a:extLst>
          </p:cNvPr>
          <p:cNvSpPr txBox="1"/>
          <p:nvPr/>
        </p:nvSpPr>
        <p:spPr>
          <a:xfrm>
            <a:off x="7402376" y="4876259"/>
            <a:ext cx="2670331" cy="646331"/>
          </a:xfrm>
          <a:prstGeom prst="rect">
            <a:avLst/>
          </a:prstGeom>
          <a:noFill/>
        </p:spPr>
        <p:txBody>
          <a:bodyPr wrap="square" rtlCol="0">
            <a:spAutoFit/>
          </a:bodyPr>
          <a:lstStyle/>
          <a:p>
            <a:pPr algn="just"/>
            <a:r>
              <a:rPr lang="es-MX" sz="900" b="1" dirty="0">
                <a:latin typeface="+mj-lt"/>
              </a:rPr>
              <a:t>Empaque,</a:t>
            </a:r>
            <a:r>
              <a:rPr lang="es-MX" sz="900" dirty="0">
                <a:latin typeface="+mj-lt"/>
              </a:rPr>
              <a:t> aseguramos que sus productos,</a:t>
            </a:r>
          </a:p>
          <a:p>
            <a:pPr algn="just"/>
            <a:r>
              <a:rPr lang="es-MX" sz="900" dirty="0">
                <a:latin typeface="+mj-lt"/>
              </a:rPr>
              <a:t>al llegar al punto de venta encuentren el</a:t>
            </a:r>
          </a:p>
          <a:p>
            <a:pPr algn="just"/>
            <a:r>
              <a:rPr lang="es-MX" sz="900" dirty="0">
                <a:latin typeface="+mj-lt"/>
              </a:rPr>
              <a:t>espacio y soporte requerido para su exhibición.</a:t>
            </a:r>
            <a:r>
              <a:rPr lang="es-MX" sz="900" dirty="0" smtClean="0">
                <a:latin typeface="+mj-lt"/>
              </a:rPr>
              <a:t>.</a:t>
            </a:r>
            <a:endParaRPr lang="en-US" sz="900" dirty="0">
              <a:latin typeface="+mj-lt"/>
            </a:endParaRPr>
          </a:p>
        </p:txBody>
      </p:sp>
    </p:spTree>
    <p:extLst>
      <p:ext uri="{BB962C8B-B14F-4D97-AF65-F5344CB8AC3E}">
        <p14:creationId xmlns:p14="http://schemas.microsoft.com/office/powerpoint/2010/main" val="426729798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1+#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1+#ppt_w/2"/>
                                          </p:val>
                                        </p:tav>
                                        <p:tav tm="100000">
                                          <p:val>
                                            <p:strVal val="#ppt_x"/>
                                          </p:val>
                                        </p:tav>
                                      </p:tavLst>
                                    </p:anim>
                                    <p:anim calcmode="lin" valueType="num">
                                      <p:cBhvr additive="base">
                                        <p:cTn id="36" dur="500" fill="hold"/>
                                        <p:tgtEl>
                                          <p:spTgt spid="8"/>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1+#ppt_w/2"/>
                                          </p:val>
                                        </p:tav>
                                        <p:tav tm="100000">
                                          <p:val>
                                            <p:strVal val="#ppt_x"/>
                                          </p:val>
                                        </p:tav>
                                      </p:tavLst>
                                    </p:anim>
                                    <p:anim calcmode="lin" valueType="num">
                                      <p:cBhvr additive="base">
                                        <p:cTn id="46" dur="500" fill="hold"/>
                                        <p:tgtEl>
                                          <p:spTgt spid="24"/>
                                        </p:tgtEl>
                                        <p:attrNameLst>
                                          <p:attrName>ppt_y</p:attrName>
                                        </p:attrNameLst>
                                      </p:cBhvr>
                                      <p:tavLst>
                                        <p:tav tm="0">
                                          <p:val>
                                            <p:strVal val="#ppt_y"/>
                                          </p:val>
                                        </p:tav>
                                        <p:tav tm="100000">
                                          <p:val>
                                            <p:strVal val="#ppt_y"/>
                                          </p:val>
                                        </p:tav>
                                      </p:tavLst>
                                    </p:anim>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10" grpId="0"/>
      <p:bldP spid="12" grpId="0"/>
      <p:bldP spid="13"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6" name="Rectángulo 25"/>
          <p:cNvSpPr/>
          <p:nvPr/>
        </p:nvSpPr>
        <p:spPr>
          <a:xfrm>
            <a:off x="227968" y="1411231"/>
            <a:ext cx="4242431" cy="1077218"/>
          </a:xfrm>
          <a:prstGeom prst="rect">
            <a:avLst/>
          </a:prstGeom>
        </p:spPr>
        <p:txBody>
          <a:bodyPr wrap="square">
            <a:spAutoFit/>
          </a:bodyPr>
          <a:lstStyle/>
          <a:p>
            <a:r>
              <a:rPr lang="es-MX" sz="3200" b="1" dirty="0">
                <a:solidFill>
                  <a:schemeClr val="tx1">
                    <a:lumMod val="90000"/>
                    <a:lumOff val="10000"/>
                  </a:schemeClr>
                </a:solidFill>
                <a:latin typeface="+mj-lt"/>
                <a:ea typeface="Open Sans" panose="020B0606030504020204" pitchFamily="34" charset="0"/>
                <a:cs typeface="Open Sans" panose="020B0606030504020204" pitchFamily="34" charset="0"/>
              </a:rPr>
              <a:t>¿</a:t>
            </a:r>
            <a:r>
              <a:rPr lang="es-MX" sz="3200" b="1" dirty="0" smtClean="0">
                <a:solidFill>
                  <a:schemeClr val="tx1">
                    <a:lumMod val="90000"/>
                    <a:lumOff val="10000"/>
                  </a:schemeClr>
                </a:solidFill>
                <a:latin typeface="+mj-lt"/>
                <a:ea typeface="Open Sans" panose="020B0606030504020204" pitchFamily="34" charset="0"/>
                <a:cs typeface="Open Sans" panose="020B0606030504020204" pitchFamily="34" charset="0"/>
              </a:rPr>
              <a:t>POR QUÉ ELEGIR</a:t>
            </a:r>
          </a:p>
          <a:p>
            <a:r>
              <a:rPr lang="es-MX" sz="3200" b="1" dirty="0" smtClean="0">
                <a:solidFill>
                  <a:schemeClr val="tx1">
                    <a:lumMod val="90000"/>
                    <a:lumOff val="10000"/>
                  </a:schemeClr>
                </a:solidFill>
                <a:latin typeface="+mj-lt"/>
                <a:ea typeface="Open Sans" panose="020B0606030504020204" pitchFamily="34" charset="0"/>
                <a:cs typeface="Open Sans" panose="020B0606030504020204" pitchFamily="34" charset="0"/>
              </a:rPr>
              <a:t>FULL </a:t>
            </a:r>
            <a:r>
              <a:rPr lang="es-MX" sz="3200" b="1" dirty="0">
                <a:solidFill>
                  <a:schemeClr val="tx1">
                    <a:lumMod val="90000"/>
                    <a:lumOff val="10000"/>
                  </a:schemeClr>
                </a:solidFill>
                <a:latin typeface="+mj-lt"/>
                <a:ea typeface="Open Sans" panose="020B0606030504020204" pitchFamily="34" charset="0"/>
                <a:cs typeface="Open Sans" panose="020B0606030504020204" pitchFamily="34" charset="0"/>
              </a:rPr>
              <a:t>SERVICE?</a:t>
            </a:r>
            <a:endParaRPr lang="en-US" sz="32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28" name="TextBox 19">
            <a:extLst>
              <a:ext uri="{FF2B5EF4-FFF2-40B4-BE49-F238E27FC236}">
                <a16:creationId xmlns:a16="http://schemas.microsoft.com/office/drawing/2014/main" id="{4DDA68FC-1C18-43E4-8078-603903A281EA}"/>
              </a:ext>
            </a:extLst>
          </p:cNvPr>
          <p:cNvSpPr txBox="1"/>
          <p:nvPr/>
        </p:nvSpPr>
        <p:spPr>
          <a:xfrm>
            <a:off x="317384" y="2766330"/>
            <a:ext cx="3508354" cy="1754326"/>
          </a:xfrm>
          <a:prstGeom prst="rect">
            <a:avLst/>
          </a:prstGeom>
          <a:noFill/>
        </p:spPr>
        <p:txBody>
          <a:bodyPr wrap="square" rtlCol="0">
            <a:spAutoFit/>
          </a:bodyPr>
          <a:lstStyle/>
          <a:p>
            <a:pPr algn="just" fontAlgn="base"/>
            <a:r>
              <a:rPr lang="es-MX" sz="900" dirty="0">
                <a:solidFill>
                  <a:srgbClr val="666666"/>
                </a:solidFill>
              </a:rPr>
              <a:t>En nuestro porfolio de servicios integramos una amplia </a:t>
            </a:r>
            <a:r>
              <a:rPr lang="es-MX" sz="900" dirty="0" smtClean="0">
                <a:solidFill>
                  <a:srgbClr val="666666"/>
                </a:solidFill>
              </a:rPr>
              <a:t>oferta</a:t>
            </a:r>
          </a:p>
          <a:p>
            <a:pPr algn="just" fontAlgn="base"/>
            <a:r>
              <a:rPr lang="es-MX" sz="900" dirty="0" smtClean="0">
                <a:solidFill>
                  <a:srgbClr val="666666"/>
                </a:solidFill>
              </a:rPr>
              <a:t>comercial </a:t>
            </a:r>
            <a:r>
              <a:rPr lang="es-MX" sz="900" dirty="0">
                <a:solidFill>
                  <a:srgbClr val="666666"/>
                </a:solidFill>
              </a:rPr>
              <a:t>vinculada con el visual </a:t>
            </a:r>
            <a:r>
              <a:rPr lang="es-MX" sz="900" dirty="0" err="1">
                <a:solidFill>
                  <a:srgbClr val="666666"/>
                </a:solidFill>
              </a:rPr>
              <a:t>packaging</a:t>
            </a:r>
            <a:r>
              <a:rPr lang="es-MX" sz="900" dirty="0">
                <a:solidFill>
                  <a:srgbClr val="666666"/>
                </a:solidFill>
              </a:rPr>
              <a:t>, entre lo que se destacan el </a:t>
            </a:r>
            <a:r>
              <a:rPr lang="es-MX" sz="900" dirty="0" err="1">
                <a:solidFill>
                  <a:srgbClr val="666666"/>
                </a:solidFill>
              </a:rPr>
              <a:t>Copacking</a:t>
            </a:r>
            <a:r>
              <a:rPr lang="es-MX" sz="900" dirty="0">
                <a:solidFill>
                  <a:srgbClr val="666666"/>
                </a:solidFill>
              </a:rPr>
              <a:t>, Armado de promociones, </a:t>
            </a:r>
            <a:r>
              <a:rPr lang="es-MX" sz="900" dirty="0" err="1">
                <a:solidFill>
                  <a:srgbClr val="666666"/>
                </a:solidFill>
              </a:rPr>
              <a:t>Finishing</a:t>
            </a:r>
            <a:r>
              <a:rPr lang="es-MX" sz="900" dirty="0">
                <a:solidFill>
                  <a:srgbClr val="666666"/>
                </a:solidFill>
              </a:rPr>
              <a:t> y </a:t>
            </a:r>
            <a:r>
              <a:rPr lang="es-MX" sz="900" dirty="0" err="1">
                <a:solidFill>
                  <a:srgbClr val="666666"/>
                </a:solidFill>
              </a:rPr>
              <a:t>Fulfillemnt</a:t>
            </a:r>
            <a:r>
              <a:rPr lang="es-MX" sz="900" dirty="0">
                <a:solidFill>
                  <a:srgbClr val="666666"/>
                </a:solidFill>
              </a:rPr>
              <a:t>. En todos los </a:t>
            </a:r>
            <a:r>
              <a:rPr lang="es-MX" sz="900" dirty="0" smtClean="0">
                <a:solidFill>
                  <a:srgbClr val="666666"/>
                </a:solidFill>
              </a:rPr>
              <a:t>casos, </a:t>
            </a:r>
            <a:r>
              <a:rPr lang="es-MX" sz="900" dirty="0">
                <a:solidFill>
                  <a:srgbClr val="666666"/>
                </a:solidFill>
              </a:rPr>
              <a:t>hemos formado alianzas estratégicas con destacados proveedores que nos permite ampliar la oferta del servicio, adecuándola a las necesidades de cada cliente.</a:t>
            </a:r>
          </a:p>
          <a:p>
            <a:pPr algn="just" fontAlgn="base"/>
            <a:r>
              <a:rPr lang="es-MX" sz="900" dirty="0">
                <a:solidFill>
                  <a:srgbClr val="666666"/>
                </a:solidFill>
              </a:rPr>
              <a:t>Nuestro compromiso es ofrecer excelencia en los procesos productivos, en la atención al cliente y en el control de calidad. Nuestra experiencia, nos permite ofrecer esta amplia gama de soluciones que dan como </a:t>
            </a:r>
            <a:r>
              <a:rPr lang="es-MX" sz="900" dirty="0" smtClean="0">
                <a:solidFill>
                  <a:srgbClr val="666666"/>
                </a:solidFill>
              </a:rPr>
              <a:t>resultado, </a:t>
            </a:r>
            <a:r>
              <a:rPr lang="es-MX" sz="900" dirty="0">
                <a:solidFill>
                  <a:srgbClr val="666666"/>
                </a:solidFill>
              </a:rPr>
              <a:t>beneficios favorables en las diferentes instancias de la gestión de </a:t>
            </a:r>
            <a:r>
              <a:rPr lang="es-MX" sz="900" dirty="0" err="1">
                <a:solidFill>
                  <a:srgbClr val="666666"/>
                </a:solidFill>
              </a:rPr>
              <a:t>packaging</a:t>
            </a:r>
            <a:r>
              <a:rPr lang="es-MX" sz="900" dirty="0">
                <a:solidFill>
                  <a:srgbClr val="666666"/>
                </a:solidFill>
              </a:rPr>
              <a:t>. </a:t>
            </a:r>
            <a:endParaRPr lang="es-MX" sz="900" b="0" i="0" dirty="0">
              <a:solidFill>
                <a:srgbClr val="666666"/>
              </a:solidFill>
              <a:effectLst/>
            </a:endParaRPr>
          </a:p>
        </p:txBody>
      </p:sp>
      <p:cxnSp>
        <p:nvCxnSpPr>
          <p:cNvPr id="2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8" name="Imagen 6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82095" y="2335656"/>
            <a:ext cx="2162438" cy="2185000"/>
          </a:xfrm>
          <a:prstGeom prst="rect">
            <a:avLst/>
          </a:prstGeom>
        </p:spPr>
      </p:pic>
      <p:pic>
        <p:nvPicPr>
          <p:cNvPr id="69" name="Imagen 6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97151" y="2249826"/>
            <a:ext cx="2332325" cy="2356660"/>
          </a:xfrm>
          <a:prstGeom prst="rect">
            <a:avLst/>
          </a:prstGeom>
        </p:spPr>
      </p:pic>
      <p:pic>
        <p:nvPicPr>
          <p:cNvPr id="70" name="Imagen 6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54108" y="1843859"/>
            <a:ext cx="1155197" cy="707250"/>
          </a:xfrm>
          <a:prstGeom prst="rect">
            <a:avLst/>
          </a:prstGeom>
        </p:spPr>
      </p:pic>
      <p:pic>
        <p:nvPicPr>
          <p:cNvPr id="71" name="Imagen 7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203237" y="1843859"/>
            <a:ext cx="1673044" cy="695750"/>
          </a:xfrm>
          <a:prstGeom prst="rect">
            <a:avLst/>
          </a:prstGeom>
        </p:spPr>
      </p:pic>
      <p:pic>
        <p:nvPicPr>
          <p:cNvPr id="72" name="Imagen 7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529476" y="3871551"/>
            <a:ext cx="1536469" cy="448500"/>
          </a:xfrm>
          <a:prstGeom prst="rect">
            <a:avLst/>
          </a:prstGeom>
        </p:spPr>
      </p:pic>
      <p:pic>
        <p:nvPicPr>
          <p:cNvPr id="73" name="Imagen 7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788931" y="3779551"/>
            <a:ext cx="1325916" cy="632500"/>
          </a:xfrm>
          <a:prstGeom prst="rect">
            <a:avLst/>
          </a:prstGeom>
        </p:spPr>
      </p:pic>
      <p:pic>
        <p:nvPicPr>
          <p:cNvPr id="74" name="Imagen 7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775007" y="4692316"/>
            <a:ext cx="1365750" cy="1029250"/>
          </a:xfrm>
          <a:prstGeom prst="rect">
            <a:avLst/>
          </a:prstGeom>
        </p:spPr>
      </p:pic>
    </p:spTree>
    <p:extLst>
      <p:ext uri="{BB962C8B-B14F-4D97-AF65-F5344CB8AC3E}">
        <p14:creationId xmlns:p14="http://schemas.microsoft.com/office/powerpoint/2010/main" val="408327361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250" fill="hold"/>
                                        <p:tgtEl>
                                          <p:spTgt spid="68"/>
                                        </p:tgtEl>
                                        <p:attrNameLst>
                                          <p:attrName>ppt_w</p:attrName>
                                        </p:attrNameLst>
                                      </p:cBhvr>
                                      <p:tavLst>
                                        <p:tav tm="0">
                                          <p:val>
                                            <p:fltVal val="0"/>
                                          </p:val>
                                        </p:tav>
                                        <p:tav tm="100000">
                                          <p:val>
                                            <p:strVal val="#ppt_w"/>
                                          </p:val>
                                        </p:tav>
                                      </p:tavLst>
                                    </p:anim>
                                    <p:anim calcmode="lin" valueType="num">
                                      <p:cBhvr>
                                        <p:cTn id="8" dur="250" fill="hold"/>
                                        <p:tgtEl>
                                          <p:spTgt spid="68"/>
                                        </p:tgtEl>
                                        <p:attrNameLst>
                                          <p:attrName>ppt_h</p:attrName>
                                        </p:attrNameLst>
                                      </p:cBhvr>
                                      <p:tavLst>
                                        <p:tav tm="0">
                                          <p:val>
                                            <p:fltVal val="0"/>
                                          </p:val>
                                        </p:tav>
                                        <p:tav tm="100000">
                                          <p:val>
                                            <p:strVal val="#ppt_h"/>
                                          </p:val>
                                        </p:tav>
                                      </p:tavLst>
                                    </p:anim>
                                    <p:animEffect transition="in" filter="fade">
                                      <p:cBhvr>
                                        <p:cTn id="9" dur="250"/>
                                        <p:tgtEl>
                                          <p:spTgt spid="68"/>
                                        </p:tgtEl>
                                      </p:cBhvr>
                                    </p:animEffect>
                                  </p:childTnLst>
                                </p:cTn>
                              </p:par>
                            </p:childTnLst>
                          </p:cTn>
                        </p:par>
                        <p:par>
                          <p:cTn id="10" fill="hold">
                            <p:stCondLst>
                              <p:cond delay="250"/>
                            </p:stCondLst>
                            <p:childTnLst>
                              <p:par>
                                <p:cTn id="11" presetID="10" presetClass="entr" presetSubtype="0" fill="hold" nodeType="afterEffect">
                                  <p:stCondLst>
                                    <p:cond delay="250"/>
                                  </p:stCondLst>
                                  <p:childTnLst>
                                    <p:set>
                                      <p:cBhvr>
                                        <p:cTn id="12" dur="1" fill="hold">
                                          <p:stCondLst>
                                            <p:cond delay="0"/>
                                          </p:stCondLst>
                                        </p:cTn>
                                        <p:tgtEl>
                                          <p:spTgt spid="69"/>
                                        </p:tgtEl>
                                        <p:attrNameLst>
                                          <p:attrName>style.visibility</p:attrName>
                                        </p:attrNameLst>
                                      </p:cBhvr>
                                      <p:to>
                                        <p:strVal val="visible"/>
                                      </p:to>
                                    </p:set>
                                    <p:animEffect transition="in" filter="fade">
                                      <p:cBhvr>
                                        <p:cTn id="13" dur="500"/>
                                        <p:tgtEl>
                                          <p:spTgt spid="69"/>
                                        </p:tgtEl>
                                      </p:cBhvr>
                                    </p:animEffect>
                                  </p:childTnLst>
                                </p:cTn>
                              </p:par>
                            </p:childTnLst>
                          </p:cTn>
                        </p:par>
                        <p:par>
                          <p:cTn id="14" fill="hold">
                            <p:stCondLst>
                              <p:cond delay="1000"/>
                            </p:stCondLst>
                            <p:childTnLst>
                              <p:par>
                                <p:cTn id="15" presetID="10" presetClass="entr" presetSubtype="0" fill="hold" nodeType="afterEffect">
                                  <p:stCondLst>
                                    <p:cond delay="25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500"/>
                                        <p:tgtEl>
                                          <p:spTgt spid="70"/>
                                        </p:tgtEl>
                                      </p:cBhvr>
                                    </p:animEffect>
                                  </p:childTnLst>
                                </p:cTn>
                              </p:par>
                            </p:childTnLst>
                          </p:cTn>
                        </p:par>
                        <p:par>
                          <p:cTn id="18" fill="hold">
                            <p:stCondLst>
                              <p:cond delay="1750"/>
                            </p:stCondLst>
                            <p:childTnLst>
                              <p:par>
                                <p:cTn id="19" presetID="10" presetClass="entr" presetSubtype="0" fill="hold" nodeType="afterEffect">
                                  <p:stCondLst>
                                    <p:cond delay="0"/>
                                  </p:stCondLst>
                                  <p:childTnLst>
                                    <p:set>
                                      <p:cBhvr>
                                        <p:cTn id="20" dur="1" fill="hold">
                                          <p:stCondLst>
                                            <p:cond delay="0"/>
                                          </p:stCondLst>
                                        </p:cTn>
                                        <p:tgtEl>
                                          <p:spTgt spid="71"/>
                                        </p:tgtEl>
                                        <p:attrNameLst>
                                          <p:attrName>style.visibility</p:attrName>
                                        </p:attrNameLst>
                                      </p:cBhvr>
                                      <p:to>
                                        <p:strVal val="visible"/>
                                      </p:to>
                                    </p:set>
                                    <p:animEffect transition="in" filter="fade">
                                      <p:cBhvr>
                                        <p:cTn id="21" dur="500"/>
                                        <p:tgtEl>
                                          <p:spTgt spid="71"/>
                                        </p:tgtEl>
                                      </p:cBhvr>
                                    </p:animEffect>
                                  </p:childTnLst>
                                </p:cTn>
                              </p:par>
                            </p:childTnLst>
                          </p:cTn>
                        </p:par>
                        <p:par>
                          <p:cTn id="22" fill="hold">
                            <p:stCondLst>
                              <p:cond delay="2250"/>
                            </p:stCondLst>
                            <p:childTnLst>
                              <p:par>
                                <p:cTn id="23" presetID="10" presetClass="entr" presetSubtype="0"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500"/>
                                        <p:tgtEl>
                                          <p:spTgt spid="72"/>
                                        </p:tgtEl>
                                      </p:cBhvr>
                                    </p:animEffect>
                                  </p:childTnLst>
                                </p:cTn>
                              </p:par>
                            </p:childTnLst>
                          </p:cTn>
                        </p:par>
                        <p:par>
                          <p:cTn id="26" fill="hold">
                            <p:stCondLst>
                              <p:cond delay="2750"/>
                            </p:stCondLst>
                            <p:childTnLst>
                              <p:par>
                                <p:cTn id="27" presetID="10" presetClass="entr" presetSubtype="0" fill="hold" nodeType="afterEffect">
                                  <p:stCondLst>
                                    <p:cond delay="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500"/>
                                        <p:tgtEl>
                                          <p:spTgt spid="74"/>
                                        </p:tgtEl>
                                      </p:cBhvr>
                                    </p:animEffect>
                                  </p:childTnLst>
                                </p:cTn>
                              </p:par>
                            </p:childTnLst>
                          </p:cTn>
                        </p:par>
                        <p:par>
                          <p:cTn id="30" fill="hold">
                            <p:stCondLst>
                              <p:cond delay="3250"/>
                            </p:stCondLst>
                            <p:childTnLst>
                              <p:par>
                                <p:cTn id="31" presetID="10" presetClass="entr" presetSubtype="0" fill="hold" nodeType="afterEffect">
                                  <p:stCondLst>
                                    <p:cond delay="0"/>
                                  </p:stCondLst>
                                  <p:childTnLst>
                                    <p:set>
                                      <p:cBhvr>
                                        <p:cTn id="32" dur="1" fill="hold">
                                          <p:stCondLst>
                                            <p:cond delay="0"/>
                                          </p:stCondLst>
                                        </p:cTn>
                                        <p:tgtEl>
                                          <p:spTgt spid="73"/>
                                        </p:tgtEl>
                                        <p:attrNameLst>
                                          <p:attrName>style.visibility</p:attrName>
                                        </p:attrNameLst>
                                      </p:cBhvr>
                                      <p:to>
                                        <p:strVal val="visible"/>
                                      </p:to>
                                    </p:set>
                                    <p:animEffect transition="in" filter="fade">
                                      <p:cBhvr>
                                        <p:cTn id="33" dur="500"/>
                                        <p:tgtEl>
                                          <p:spTgt spid="73"/>
                                        </p:tgtEl>
                                      </p:cBhvr>
                                    </p:animEffect>
                                  </p:childTnLst>
                                </p:cTn>
                              </p:par>
                            </p:childTnLst>
                          </p:cTn>
                        </p:par>
                        <p:par>
                          <p:cTn id="34" fill="hold">
                            <p:stCondLst>
                              <p:cond delay="3750"/>
                            </p:stCondLst>
                            <p:childTnLst>
                              <p:par>
                                <p:cTn id="35" presetID="10" presetClass="entr" presetSubtype="0" fill="hold" grpId="0" nodeType="afterEffect">
                                  <p:stCondLst>
                                    <p:cond delay="25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619973" y="1686136"/>
            <a:ext cx="3078267" cy="830997"/>
          </a:xfrm>
          <a:prstGeom prst="rect">
            <a:avLst/>
          </a:prstGeom>
        </p:spPr>
        <p:txBody>
          <a:bodyPr wrap="square">
            <a:spAutoFit/>
          </a:bodyPr>
          <a:lstStyle/>
          <a:p>
            <a:pPr algn="just">
              <a:lnSpc>
                <a:spcPct val="150000"/>
              </a:lnSpc>
            </a:pPr>
            <a:r>
              <a:rPr lang="es-AR" sz="3200" b="1" dirty="0">
                <a:solidFill>
                  <a:schemeClr val="tx1">
                    <a:lumMod val="90000"/>
                    <a:lumOff val="10000"/>
                  </a:schemeClr>
                </a:solidFill>
                <a:latin typeface="+mj-lt"/>
                <a:ea typeface="Open Sans" panose="020B0606030504020204" pitchFamily="34" charset="0"/>
                <a:cs typeface="Open Sans" panose="020B0606030504020204" pitchFamily="34" charset="0"/>
              </a:rPr>
              <a:t>CONFIANZA</a:t>
            </a:r>
            <a:endParaRPr lang="en-US" sz="32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15" name="TextBox 19">
            <a:extLst>
              <a:ext uri="{FF2B5EF4-FFF2-40B4-BE49-F238E27FC236}">
                <a16:creationId xmlns:a16="http://schemas.microsoft.com/office/drawing/2014/main" id="{4DDA68FC-1C18-43E4-8078-603903A281EA}"/>
              </a:ext>
            </a:extLst>
          </p:cNvPr>
          <p:cNvSpPr txBox="1"/>
          <p:nvPr/>
        </p:nvSpPr>
        <p:spPr>
          <a:xfrm>
            <a:off x="579194" y="2582986"/>
            <a:ext cx="3833821" cy="784830"/>
          </a:xfrm>
          <a:prstGeom prst="rect">
            <a:avLst/>
          </a:prstGeom>
          <a:noFill/>
        </p:spPr>
        <p:txBody>
          <a:bodyPr wrap="square" rtlCol="0">
            <a:spAutoFit/>
          </a:bodyPr>
          <a:lstStyle/>
          <a:p>
            <a:pPr algn="just" fontAlgn="base"/>
            <a:r>
              <a:rPr lang="es-MX" sz="900" dirty="0">
                <a:solidFill>
                  <a:srgbClr val="666666"/>
                </a:solidFill>
              </a:rPr>
              <a:t>En </a:t>
            </a:r>
            <a:r>
              <a:rPr lang="es-MX" sz="900" dirty="0" err="1">
                <a:solidFill>
                  <a:srgbClr val="666666"/>
                </a:solidFill>
              </a:rPr>
              <a:t>Bligraf</a:t>
            </a:r>
            <a:r>
              <a:rPr lang="es-MX" sz="900" dirty="0">
                <a:solidFill>
                  <a:srgbClr val="666666"/>
                </a:solidFill>
              </a:rPr>
              <a:t> creemos que la confianza se logra, que es un camino de ida y de vuelta. Y creemos en articularla por medio de la experiencia, del servicio, de dar respuestas, generar alternativas y canales para lograr un ámbito de consonancia, que permita el desarrollo de una relación positiva.</a:t>
            </a:r>
            <a:endParaRPr lang="es-MX" sz="900" b="0" i="0" dirty="0">
              <a:solidFill>
                <a:srgbClr val="666666"/>
              </a:solidFill>
              <a:effectLst/>
            </a:endParaRPr>
          </a:p>
        </p:txBody>
      </p:sp>
      <p:pic>
        <p:nvPicPr>
          <p:cNvPr id="2" name="Imagen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11085" y="3426891"/>
            <a:ext cx="911719" cy="520982"/>
          </a:xfrm>
          <a:prstGeom prst="rect">
            <a:avLst/>
          </a:prstGeom>
        </p:spPr>
      </p:pic>
      <p:pic>
        <p:nvPicPr>
          <p:cNvPr id="4" name="Imagen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25538" y="3315701"/>
            <a:ext cx="1379788" cy="561114"/>
          </a:xfrm>
          <a:prstGeom prst="rect">
            <a:avLst/>
          </a:prstGeom>
        </p:spPr>
      </p:pic>
      <p:pic>
        <p:nvPicPr>
          <p:cNvPr id="5" name="Imagen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033718" y="2268224"/>
            <a:ext cx="748496" cy="748496"/>
          </a:xfrm>
          <a:prstGeom prst="rect">
            <a:avLst/>
          </a:prstGeom>
        </p:spPr>
      </p:pic>
      <p:pic>
        <p:nvPicPr>
          <p:cNvPr id="6" name="Imagen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26963" y="4083217"/>
            <a:ext cx="1134031" cy="667926"/>
          </a:xfrm>
          <a:prstGeom prst="rect">
            <a:avLst/>
          </a:prstGeom>
        </p:spPr>
      </p:pic>
      <p:pic>
        <p:nvPicPr>
          <p:cNvPr id="7" name="Imagen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487695" y="4113296"/>
            <a:ext cx="758497" cy="758497"/>
          </a:xfrm>
          <a:prstGeom prst="rect">
            <a:avLst/>
          </a:prstGeom>
        </p:spPr>
      </p:pic>
      <p:pic>
        <p:nvPicPr>
          <p:cNvPr id="8" name="Imagen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764669" y="2449253"/>
            <a:ext cx="1724646" cy="476002"/>
          </a:xfrm>
          <a:prstGeom prst="rect">
            <a:avLst/>
          </a:prstGeom>
        </p:spPr>
      </p:pic>
      <p:pic>
        <p:nvPicPr>
          <p:cNvPr id="9" name="Imagen 8"/>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337548" y="2318752"/>
            <a:ext cx="1158962" cy="758844"/>
          </a:xfrm>
          <a:prstGeom prst="rect">
            <a:avLst/>
          </a:prstGeom>
        </p:spPr>
      </p:pic>
      <p:pic>
        <p:nvPicPr>
          <p:cNvPr id="10" name="Imagen 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9632150" y="3530698"/>
            <a:ext cx="1586371" cy="346117"/>
          </a:xfrm>
          <a:prstGeom prst="rect">
            <a:avLst/>
          </a:prstGeom>
        </p:spPr>
      </p:pic>
      <p:pic>
        <p:nvPicPr>
          <p:cNvPr id="11" name="Imagen 10"/>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033718" y="4028360"/>
            <a:ext cx="783233" cy="777640"/>
          </a:xfrm>
          <a:prstGeom prst="rect">
            <a:avLst/>
          </a:prstGeom>
        </p:spPr>
      </p:pic>
      <p:sp>
        <p:nvSpPr>
          <p:cNvPr id="14" name="Rectángulo 13"/>
          <p:cNvSpPr/>
          <p:nvPr/>
        </p:nvSpPr>
        <p:spPr>
          <a:xfrm>
            <a:off x="7906998" y="5248827"/>
            <a:ext cx="1725152" cy="369332"/>
          </a:xfrm>
          <a:prstGeom prst="rect">
            <a:avLst/>
          </a:prstGeom>
        </p:spPr>
        <p:txBody>
          <a:bodyPr wrap="none">
            <a:spAutoFit/>
          </a:bodyPr>
          <a:lstStyle/>
          <a:p>
            <a:r>
              <a:rPr lang="es-AR" b="1" dirty="0" smtClean="0">
                <a:ln w="19050">
                  <a:noFill/>
                </a:ln>
                <a:solidFill>
                  <a:schemeClr val="accent1"/>
                </a:solidFill>
                <a:latin typeface="+mj-lt"/>
              </a:rPr>
              <a:t>Ellos confían</a:t>
            </a:r>
            <a:endParaRPr lang="en-US" dirty="0">
              <a:latin typeface="+mj-lt"/>
            </a:endParaRPr>
          </a:p>
        </p:txBody>
      </p:sp>
    </p:spTree>
    <p:extLst>
      <p:ext uri="{BB962C8B-B14F-4D97-AF65-F5344CB8AC3E}">
        <p14:creationId xmlns:p14="http://schemas.microsoft.com/office/powerpoint/2010/main" val="192539191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par>
                          <p:cTn id="33" fill="hold">
                            <p:stCondLst>
                              <p:cond delay="3000"/>
                            </p:stCondLst>
                            <p:childTnLst>
                              <p:par>
                                <p:cTn id="34" presetID="10" presetClass="entr" presetSubtype="0"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par>
                          <p:cTn id="37" fill="hold">
                            <p:stCondLst>
                              <p:cond delay="3500"/>
                            </p:stCondLst>
                            <p:childTnLst>
                              <p:par>
                                <p:cTn id="38" presetID="10" presetClass="entr" presetSubtype="0"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p:stCondLst>
                              <p:cond delay="4000"/>
                            </p:stCondLst>
                            <p:childTnLst>
                              <p:par>
                                <p:cTn id="42" presetID="10" presetClass="entr" presetSubtype="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500"/>
                                        <p:tgtEl>
                                          <p:spTgt spid="7"/>
                                        </p:tgtEl>
                                      </p:cBhvr>
                                    </p:animEffect>
                                  </p:childTnLst>
                                </p:cTn>
                              </p:par>
                            </p:childTnLst>
                          </p:cTn>
                        </p:par>
                        <p:par>
                          <p:cTn id="45" fill="hold">
                            <p:stCondLst>
                              <p:cond delay="4500"/>
                            </p:stCondLst>
                            <p:childTnLst>
                              <p:par>
                                <p:cTn id="46" presetID="22" presetClass="entr" presetSubtype="2"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right)">
                                      <p:cBhvr>
                                        <p:cTn id="48" dur="500"/>
                                        <p:tgtEl>
                                          <p:spTgt spid="14"/>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619973" y="1686136"/>
            <a:ext cx="3418627" cy="830997"/>
          </a:xfrm>
          <a:prstGeom prst="rect">
            <a:avLst/>
          </a:prstGeom>
        </p:spPr>
        <p:txBody>
          <a:bodyPr wrap="square">
            <a:spAutoFit/>
          </a:bodyPr>
          <a:lstStyle/>
          <a:p>
            <a:pPr algn="just">
              <a:lnSpc>
                <a:spcPct val="150000"/>
              </a:lnSpc>
            </a:pPr>
            <a:r>
              <a:rPr lang="es-AR" sz="3200" b="1" dirty="0" smtClean="0">
                <a:solidFill>
                  <a:schemeClr val="tx1">
                    <a:lumMod val="90000"/>
                    <a:lumOff val="10000"/>
                  </a:schemeClr>
                </a:solidFill>
                <a:latin typeface="+mj-lt"/>
                <a:ea typeface="Open Sans" panose="020B0606030504020204" pitchFamily="34" charset="0"/>
                <a:cs typeface="Open Sans" panose="020B0606030504020204" pitchFamily="34" charset="0"/>
              </a:rPr>
              <a:t>COMPROMISO</a:t>
            </a:r>
            <a:endParaRPr lang="en-US" sz="32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15" name="TextBox 19">
            <a:extLst>
              <a:ext uri="{FF2B5EF4-FFF2-40B4-BE49-F238E27FC236}">
                <a16:creationId xmlns:a16="http://schemas.microsoft.com/office/drawing/2014/main" id="{4DDA68FC-1C18-43E4-8078-603903A281EA}"/>
              </a:ext>
            </a:extLst>
          </p:cNvPr>
          <p:cNvSpPr txBox="1"/>
          <p:nvPr/>
        </p:nvSpPr>
        <p:spPr>
          <a:xfrm>
            <a:off x="579194" y="2582986"/>
            <a:ext cx="3833821" cy="1892826"/>
          </a:xfrm>
          <a:prstGeom prst="rect">
            <a:avLst/>
          </a:prstGeom>
          <a:noFill/>
        </p:spPr>
        <p:txBody>
          <a:bodyPr wrap="square" rtlCol="0">
            <a:spAutoFit/>
          </a:bodyPr>
          <a:lstStyle/>
          <a:p>
            <a:pPr algn="just" fontAlgn="base"/>
            <a:r>
              <a:rPr lang="es-MX" sz="900" dirty="0" smtClean="0">
                <a:solidFill>
                  <a:srgbClr val="666666"/>
                </a:solidFill>
              </a:rPr>
              <a:t>Creemos que las empresas deben tener un  impacto positivo y trabajamos para ellos. Estamos comprometidos con el medio ambiente y con nuestras comunidades.</a:t>
            </a:r>
          </a:p>
          <a:p>
            <a:pPr algn="just" fontAlgn="base"/>
            <a:r>
              <a:rPr lang="es-MX" sz="900" dirty="0" smtClean="0">
                <a:solidFill>
                  <a:srgbClr val="666666"/>
                </a:solidFill>
              </a:rPr>
              <a:t>Día a día nos esforzamos por ser mas amigables con el medio ambiente, adoptando programas y enfocándonos en alternativas sustentables. Utilizando sistemas de reciclaje que nos permitan asegurar un 0% de </a:t>
            </a:r>
            <a:r>
              <a:rPr lang="es-MX" sz="900" dirty="0" err="1" smtClean="0">
                <a:solidFill>
                  <a:srgbClr val="666666"/>
                </a:solidFill>
              </a:rPr>
              <a:t>scrap</a:t>
            </a:r>
            <a:r>
              <a:rPr lang="es-MX" sz="900" dirty="0" smtClean="0">
                <a:solidFill>
                  <a:srgbClr val="666666"/>
                </a:solidFill>
              </a:rPr>
              <a:t>. Y siguiendo prácticas inspiradas en los lineamientos del programa de las Naciones Unidas para el Desarrollos. Y asumimos el Rol de ser socialmente responsables, adhiriendo al Pacto Global de la ONU.</a:t>
            </a:r>
          </a:p>
          <a:p>
            <a:pPr algn="just" fontAlgn="base"/>
            <a:r>
              <a:rPr lang="es-MX" sz="900" dirty="0" smtClean="0">
                <a:solidFill>
                  <a:srgbClr val="666666"/>
                </a:solidFill>
              </a:rPr>
              <a:t>Buscamos también ser agente de cambio en nuestra comunidad de origen (Escobar) formando parte de diferente programas, que alientan el bien común.</a:t>
            </a:r>
          </a:p>
        </p:txBody>
      </p:sp>
      <p:grpSp>
        <p:nvGrpSpPr>
          <p:cNvPr id="17" name="Grupo 16"/>
          <p:cNvGrpSpPr/>
          <p:nvPr/>
        </p:nvGrpSpPr>
        <p:grpSpPr>
          <a:xfrm>
            <a:off x="6286500" y="796347"/>
            <a:ext cx="4010025" cy="5346700"/>
            <a:chOff x="6286500" y="796347"/>
            <a:chExt cx="4010025" cy="5346700"/>
          </a:xfrm>
        </p:grpSpPr>
        <p:pic>
          <p:nvPicPr>
            <p:cNvPr id="12" name="Imagen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86500" y="796347"/>
              <a:ext cx="4010025" cy="5346700"/>
            </a:xfrm>
            <a:prstGeom prst="rect">
              <a:avLst/>
            </a:prstGeom>
          </p:spPr>
        </p:pic>
        <p:pic>
          <p:nvPicPr>
            <p:cNvPr id="16" name="Imagen 15"/>
            <p:cNvPicPr>
              <a:picLocks noChangeAspect="1"/>
            </p:cNvPicPr>
            <p:nvPr/>
          </p:nvPicPr>
          <p:blipFill>
            <a:blip r:embed="rId3"/>
            <a:stretch>
              <a:fillRect/>
            </a:stretch>
          </p:blipFill>
          <p:spPr>
            <a:xfrm>
              <a:off x="8203541" y="4675150"/>
              <a:ext cx="1997734" cy="1284550"/>
            </a:xfrm>
            <a:prstGeom prst="rect">
              <a:avLst/>
            </a:prstGeom>
          </p:spPr>
        </p:pic>
      </p:grpSp>
    </p:spTree>
    <p:extLst>
      <p:ext uri="{BB962C8B-B14F-4D97-AF65-F5344CB8AC3E}">
        <p14:creationId xmlns:p14="http://schemas.microsoft.com/office/powerpoint/2010/main" val="27483904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03480" y="2478819"/>
            <a:ext cx="6973736" cy="769441"/>
          </a:xfrm>
          <a:prstGeom prst="rect">
            <a:avLst/>
          </a:prstGeom>
        </p:spPr>
        <p:txBody>
          <a:bodyPr wrap="square">
            <a:spAutoFit/>
          </a:bodyPr>
          <a:lstStyle/>
          <a:p>
            <a:r>
              <a:rPr lang="es-MX" sz="4400" b="1" dirty="0" smtClean="0">
                <a:ln w="19050">
                  <a:noFill/>
                </a:ln>
                <a:solidFill>
                  <a:schemeClr val="tx1">
                    <a:lumMod val="90000"/>
                    <a:lumOff val="10000"/>
                  </a:schemeClr>
                </a:solidFill>
                <a:latin typeface="+mj-lt"/>
              </a:rPr>
              <a:t>Estamos Preparados</a:t>
            </a:r>
            <a:endParaRPr lang="es-MX" sz="4400" b="1" dirty="0">
              <a:ln w="19050">
                <a:noFill/>
              </a:ln>
              <a:solidFill>
                <a:schemeClr val="tx1">
                  <a:lumMod val="90000"/>
                  <a:lumOff val="10000"/>
                </a:schemeClr>
              </a:solidFill>
              <a:latin typeface="+mj-lt"/>
            </a:endParaRPr>
          </a:p>
        </p:txBody>
      </p:sp>
      <p:sp>
        <p:nvSpPr>
          <p:cNvPr id="3" name="Rectángulo 2"/>
          <p:cNvSpPr/>
          <p:nvPr/>
        </p:nvSpPr>
        <p:spPr>
          <a:xfrm>
            <a:off x="4435282" y="3248260"/>
            <a:ext cx="3052200" cy="769441"/>
          </a:xfrm>
          <a:prstGeom prst="rect">
            <a:avLst/>
          </a:prstGeom>
        </p:spPr>
        <p:txBody>
          <a:bodyPr wrap="square">
            <a:spAutoFit/>
          </a:bodyPr>
          <a:lstStyle/>
          <a:p>
            <a:r>
              <a:rPr lang="es-MX" sz="4400" b="1" dirty="0" smtClean="0">
                <a:ln w="19050">
                  <a:noFill/>
                </a:ln>
                <a:solidFill>
                  <a:schemeClr val="tx1">
                    <a:lumMod val="90000"/>
                    <a:lumOff val="10000"/>
                  </a:schemeClr>
                </a:solidFill>
                <a:latin typeface="+mj-lt"/>
              </a:rPr>
              <a:t>GRACIAS.</a:t>
            </a:r>
            <a:endParaRPr lang="es-MX" sz="4400" b="1" dirty="0">
              <a:ln w="19050">
                <a:noFill/>
              </a:ln>
              <a:solidFill>
                <a:schemeClr val="tx1">
                  <a:lumMod val="90000"/>
                  <a:lumOff val="10000"/>
                </a:schemeClr>
              </a:solidFill>
              <a:latin typeface="+mj-lt"/>
            </a:endParaRPr>
          </a:p>
        </p:txBody>
      </p:sp>
      <p:sp>
        <p:nvSpPr>
          <p:cNvPr id="4" name="TextBox 19">
            <a:extLst>
              <a:ext uri="{FF2B5EF4-FFF2-40B4-BE49-F238E27FC236}">
                <a16:creationId xmlns:a16="http://schemas.microsoft.com/office/drawing/2014/main" id="{4DDA68FC-1C18-43E4-8078-603903A281EA}"/>
              </a:ext>
            </a:extLst>
          </p:cNvPr>
          <p:cNvSpPr txBox="1"/>
          <p:nvPr/>
        </p:nvSpPr>
        <p:spPr>
          <a:xfrm>
            <a:off x="5115443" y="4556310"/>
            <a:ext cx="3833821" cy="230832"/>
          </a:xfrm>
          <a:prstGeom prst="rect">
            <a:avLst/>
          </a:prstGeom>
          <a:noFill/>
        </p:spPr>
        <p:txBody>
          <a:bodyPr wrap="square" rtlCol="0">
            <a:spAutoFit/>
          </a:bodyPr>
          <a:lstStyle/>
          <a:p>
            <a:pPr fontAlgn="base"/>
            <a:r>
              <a:rPr lang="es-MX" sz="900" dirty="0" smtClean="0">
                <a:solidFill>
                  <a:srgbClr val="666666"/>
                </a:solidFill>
              </a:rPr>
              <a:t>DATOS DE CONTACTO</a:t>
            </a:r>
            <a:endParaRPr lang="es-MX" sz="900" b="0" i="0" dirty="0">
              <a:solidFill>
                <a:srgbClr val="666666"/>
              </a:solidFill>
              <a:effectLst/>
            </a:endParaRPr>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15443" y="6268720"/>
            <a:ext cx="1691879" cy="335801"/>
          </a:xfrm>
          <a:prstGeom prst="rect">
            <a:avLst/>
          </a:prstGeom>
        </p:spPr>
      </p:pic>
    </p:spTree>
    <p:extLst>
      <p:ext uri="{BB962C8B-B14F-4D97-AF65-F5344CB8AC3E}">
        <p14:creationId xmlns:p14="http://schemas.microsoft.com/office/powerpoint/2010/main" val="33073084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12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75C572-6FD0-42B0-B0A8-1D616EE7DDBB}"/>
              </a:ext>
            </a:extLst>
          </p:cNvPr>
          <p:cNvSpPr txBox="1"/>
          <p:nvPr/>
        </p:nvSpPr>
        <p:spPr>
          <a:xfrm>
            <a:off x="5993822" y="4442884"/>
            <a:ext cx="3295806" cy="1569660"/>
          </a:xfrm>
          <a:prstGeom prst="rect">
            <a:avLst/>
          </a:prstGeom>
          <a:noFill/>
        </p:spPr>
        <p:txBody>
          <a:bodyPr wrap="square" rtlCol="0">
            <a:spAutoFit/>
          </a:bodyPr>
          <a:lstStyle/>
          <a:p>
            <a:r>
              <a:rPr lang="es-AR" sz="2400" b="1" dirty="0" err="1" smtClean="0">
                <a:ln w="19050">
                  <a:noFill/>
                </a:ln>
                <a:solidFill>
                  <a:schemeClr val="accent1"/>
                </a:solidFill>
                <a:latin typeface="+mj-lt"/>
              </a:rPr>
              <a:t>Know</a:t>
            </a:r>
            <a:r>
              <a:rPr lang="es-AR" sz="2400" b="1" dirty="0" smtClean="0">
                <a:ln w="19050">
                  <a:noFill/>
                </a:ln>
                <a:solidFill>
                  <a:schemeClr val="accent1"/>
                </a:solidFill>
                <a:latin typeface="+mj-lt"/>
              </a:rPr>
              <a:t> </a:t>
            </a:r>
            <a:r>
              <a:rPr lang="es-AR" sz="2400" b="1" dirty="0" err="1" smtClean="0">
                <a:ln w="19050">
                  <a:noFill/>
                </a:ln>
                <a:solidFill>
                  <a:schemeClr val="accent1"/>
                </a:solidFill>
                <a:latin typeface="+mj-lt"/>
              </a:rPr>
              <a:t>how</a:t>
            </a:r>
            <a:r>
              <a:rPr lang="es-AR" sz="2400" b="1" dirty="0">
                <a:ln w="19050">
                  <a:noFill/>
                </a:ln>
                <a:solidFill>
                  <a:schemeClr val="accent1"/>
                </a:solidFill>
                <a:latin typeface="+mj-lt"/>
              </a:rPr>
              <a:t> </a:t>
            </a:r>
            <a:r>
              <a:rPr lang="es-AR" sz="2400" b="1" dirty="0" smtClean="0">
                <a:ln w="19050">
                  <a:noFill/>
                </a:ln>
                <a:solidFill>
                  <a:schemeClr val="accent1"/>
                </a:solidFill>
                <a:latin typeface="+mj-lt"/>
              </a:rPr>
              <a:t>del negocio, </a:t>
            </a:r>
            <a:r>
              <a:rPr lang="es-AR" sz="2400" b="1" dirty="0" smtClean="0">
                <a:ln w="19050">
                  <a:noFill/>
                </a:ln>
                <a:solidFill>
                  <a:srgbClr val="C3CCC8"/>
                </a:solidFill>
                <a:latin typeface="+mj-lt"/>
              </a:rPr>
              <a:t>impronta joven y dinámica, </a:t>
            </a:r>
            <a:r>
              <a:rPr lang="es-AR" sz="2400" b="1" dirty="0">
                <a:ln w="19050">
                  <a:noFill/>
                </a:ln>
                <a:solidFill>
                  <a:srgbClr val="6A7E75"/>
                </a:solidFill>
                <a:latin typeface="+mj-lt"/>
              </a:rPr>
              <a:t>s</a:t>
            </a:r>
            <a:r>
              <a:rPr lang="es-AR" sz="2400" b="1" dirty="0" smtClean="0">
                <a:ln w="19050">
                  <a:noFill/>
                </a:ln>
                <a:solidFill>
                  <a:srgbClr val="6A7E75"/>
                </a:solidFill>
                <a:latin typeface="+mj-lt"/>
              </a:rPr>
              <a:t>olución total.</a:t>
            </a:r>
            <a:endParaRPr lang="es-AR" sz="2400" b="1" dirty="0">
              <a:ln w="19050">
                <a:noFill/>
              </a:ln>
              <a:solidFill>
                <a:srgbClr val="6A7E75"/>
              </a:solidFill>
              <a:latin typeface="+mj-lt"/>
            </a:endParaRPr>
          </a:p>
        </p:txBody>
      </p:sp>
      <p:sp>
        <p:nvSpPr>
          <p:cNvPr id="6" name="TextBox 5">
            <a:extLst>
              <a:ext uri="{FF2B5EF4-FFF2-40B4-BE49-F238E27FC236}">
                <a16:creationId xmlns:a16="http://schemas.microsoft.com/office/drawing/2014/main" id="{5B1877A4-31C2-4E60-A4BC-525C64AD11E7}"/>
              </a:ext>
            </a:extLst>
          </p:cNvPr>
          <p:cNvSpPr txBox="1"/>
          <p:nvPr/>
        </p:nvSpPr>
        <p:spPr>
          <a:xfrm>
            <a:off x="1001652" y="2162902"/>
            <a:ext cx="2793917" cy="3485570"/>
          </a:xfrm>
          <a:prstGeom prst="rect">
            <a:avLst/>
          </a:prstGeom>
          <a:noFill/>
        </p:spPr>
        <p:txBody>
          <a:bodyPr wrap="square" rtlCol="0">
            <a:spAutoFit/>
          </a:bodyPr>
          <a:lstStyle/>
          <a:p>
            <a:pPr algn="just" fontAlgn="base"/>
            <a:r>
              <a:rPr lang="es-MX" sz="1050" dirty="0">
                <a:latin typeface="+mj-lt"/>
              </a:rPr>
              <a:t>Somos una empresa argentina </a:t>
            </a:r>
            <a:r>
              <a:rPr lang="es-MX" sz="1050" dirty="0" smtClean="0">
                <a:latin typeface="+mj-lt"/>
              </a:rPr>
              <a:t>que inicia </a:t>
            </a:r>
            <a:r>
              <a:rPr lang="es-MX" sz="1050" dirty="0">
                <a:latin typeface="+mj-lt"/>
              </a:rPr>
              <a:t>sus actividades comerciales en </a:t>
            </a:r>
            <a:r>
              <a:rPr lang="es-MX" sz="1050" dirty="0" smtClean="0">
                <a:latin typeface="+mj-lt"/>
              </a:rPr>
              <a:t>noviembre de </a:t>
            </a:r>
            <a:r>
              <a:rPr lang="es-MX" sz="1050" dirty="0">
                <a:latin typeface="+mj-lt"/>
              </a:rPr>
              <a:t>2008</a:t>
            </a:r>
            <a:r>
              <a:rPr lang="es-MX" sz="1050" dirty="0" smtClean="0">
                <a:latin typeface="+mj-lt"/>
              </a:rPr>
              <a:t>.</a:t>
            </a:r>
          </a:p>
          <a:p>
            <a:pPr algn="just" fontAlgn="base"/>
            <a:endParaRPr lang="es-MX" sz="1050" dirty="0">
              <a:latin typeface="+mj-lt"/>
            </a:endParaRPr>
          </a:p>
          <a:p>
            <a:pPr algn="just" fontAlgn="base"/>
            <a:r>
              <a:rPr lang="es-MX" sz="1050" dirty="0">
                <a:latin typeface="+mj-lt"/>
              </a:rPr>
              <a:t>Nuestro equipo de trabajo cuenta con el </a:t>
            </a:r>
            <a:r>
              <a:rPr lang="es-MX" sz="1050" b="1" dirty="0" err="1">
                <a:latin typeface="+mj-lt"/>
              </a:rPr>
              <a:t>know</a:t>
            </a:r>
            <a:r>
              <a:rPr lang="es-MX" sz="1050" b="1" dirty="0">
                <a:latin typeface="+mj-lt"/>
              </a:rPr>
              <a:t> </a:t>
            </a:r>
            <a:r>
              <a:rPr lang="es-MX" sz="1050" b="1" dirty="0" err="1">
                <a:latin typeface="+mj-lt"/>
              </a:rPr>
              <a:t>how</a:t>
            </a:r>
            <a:r>
              <a:rPr lang="es-MX" sz="1050" b="1" dirty="0">
                <a:latin typeface="+mj-lt"/>
              </a:rPr>
              <a:t> del negocio </a:t>
            </a:r>
            <a:r>
              <a:rPr lang="es-MX" sz="1050" dirty="0">
                <a:latin typeface="+mj-lt"/>
              </a:rPr>
              <a:t>y con una </a:t>
            </a:r>
            <a:r>
              <a:rPr lang="es-MX" sz="1050" b="1" dirty="0">
                <a:latin typeface="+mj-lt"/>
              </a:rPr>
              <a:t>impronta joven y dinámica</a:t>
            </a:r>
            <a:r>
              <a:rPr lang="es-MX" sz="1050" dirty="0">
                <a:latin typeface="+mj-lt"/>
              </a:rPr>
              <a:t>, que nos ha permitido capitalizar y potenciar experiencias adquiridas en distintas disciplinas, para así brindar un innovador y eficiente </a:t>
            </a:r>
            <a:r>
              <a:rPr lang="es-MX" sz="1050" b="1" dirty="0">
                <a:latin typeface="+mj-lt"/>
              </a:rPr>
              <a:t>servicio integral de </a:t>
            </a:r>
            <a:r>
              <a:rPr lang="es-MX" sz="1050" b="1" dirty="0" err="1">
                <a:latin typeface="+mj-lt"/>
              </a:rPr>
              <a:t>packaging</a:t>
            </a:r>
            <a:r>
              <a:rPr lang="es-MX" sz="1050" dirty="0" smtClean="0">
                <a:latin typeface="+mj-lt"/>
              </a:rPr>
              <a:t>.</a:t>
            </a:r>
          </a:p>
          <a:p>
            <a:pPr algn="just" fontAlgn="base"/>
            <a:endParaRPr lang="es-MX" sz="1050" dirty="0">
              <a:latin typeface="+mj-lt"/>
            </a:endParaRPr>
          </a:p>
          <a:p>
            <a:pPr algn="just" fontAlgn="base"/>
            <a:r>
              <a:rPr lang="es-MX" sz="1050" dirty="0">
                <a:latin typeface="+mj-lt"/>
              </a:rPr>
              <a:t>El esfuerzo de nuestro equipo está orientado a lograr la calidad y consistencia de nuestros </a:t>
            </a:r>
            <a:r>
              <a:rPr lang="es-MX" sz="1050" dirty="0" smtClean="0">
                <a:latin typeface="+mj-lt"/>
              </a:rPr>
              <a:t>servicio, </a:t>
            </a:r>
            <a:r>
              <a:rPr lang="es-MX" sz="1050" dirty="0">
                <a:latin typeface="+mj-lt"/>
              </a:rPr>
              <a:t>así como la asignación de un tiempo razonable y responsable para la entrega de los diferentes envases, haciendo foco en la </a:t>
            </a:r>
            <a:r>
              <a:rPr lang="es-MX" sz="1050" b="1" dirty="0">
                <a:latin typeface="+mj-lt"/>
              </a:rPr>
              <a:t>solución total del </a:t>
            </a:r>
            <a:r>
              <a:rPr lang="es-MX" sz="1050" b="1" dirty="0" err="1">
                <a:latin typeface="+mj-lt"/>
              </a:rPr>
              <a:t>packaging</a:t>
            </a:r>
            <a:r>
              <a:rPr lang="es-MX" sz="1050" dirty="0">
                <a:latin typeface="+mj-lt"/>
              </a:rPr>
              <a:t>.</a:t>
            </a:r>
          </a:p>
        </p:txBody>
      </p:sp>
      <p:cxnSp>
        <p:nvCxnSpPr>
          <p:cNvPr id="7" name="Straight Connector 6">
            <a:extLst>
              <a:ext uri="{FF2B5EF4-FFF2-40B4-BE49-F238E27FC236}">
                <a16:creationId xmlns:a16="http://schemas.microsoft.com/office/drawing/2014/main" id="{F1CBBEBE-F3BA-4081-8557-10CDAF9EAFF5}"/>
              </a:ext>
            </a:extLst>
          </p:cNvPr>
          <p:cNvCxnSpPr>
            <a:cxnSpLocks/>
          </p:cNvCxnSpPr>
          <p:nvPr/>
        </p:nvCxnSpPr>
        <p:spPr>
          <a:xfrm>
            <a:off x="5238226" y="787400"/>
            <a:ext cx="0" cy="5384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4B61EF4E-470B-4FEF-8368-0FC98F03FCD4}"/>
              </a:ext>
            </a:extLst>
          </p:cNvPr>
          <p:cNvGrpSpPr/>
          <p:nvPr/>
        </p:nvGrpSpPr>
        <p:grpSpPr>
          <a:xfrm>
            <a:off x="456158" y="428311"/>
            <a:ext cx="545494" cy="123034"/>
            <a:chOff x="456156" y="366792"/>
            <a:chExt cx="545494" cy="123034"/>
          </a:xfrm>
        </p:grpSpPr>
        <p:sp>
          <p:nvSpPr>
            <p:cNvPr id="9" name="Rectangle 8">
              <a:extLst>
                <a:ext uri="{FF2B5EF4-FFF2-40B4-BE49-F238E27FC236}">
                  <a16:creationId xmlns:a16="http://schemas.microsoft.com/office/drawing/2014/main" id="{CE6764CB-178E-4BB2-ABE5-1B21C4201ED1}"/>
                </a:ext>
              </a:extLst>
            </p:cNvPr>
            <p:cNvSpPr/>
            <p:nvPr/>
          </p:nvSpPr>
          <p:spPr>
            <a:xfrm>
              <a:off x="456156" y="366794"/>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sp>
          <p:nvSpPr>
            <p:cNvPr id="10" name="Rectangle 9">
              <a:extLst>
                <a:ext uri="{FF2B5EF4-FFF2-40B4-BE49-F238E27FC236}">
                  <a16:creationId xmlns:a16="http://schemas.microsoft.com/office/drawing/2014/main" id="{B87F3336-218E-4098-867F-12308196A5DC}"/>
                </a:ext>
              </a:extLst>
            </p:cNvPr>
            <p:cNvSpPr/>
            <p:nvPr/>
          </p:nvSpPr>
          <p:spPr>
            <a:xfrm>
              <a:off x="667385" y="366793"/>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sp>
          <p:nvSpPr>
            <p:cNvPr id="11" name="Rectangle 10">
              <a:extLst>
                <a:ext uri="{FF2B5EF4-FFF2-40B4-BE49-F238E27FC236}">
                  <a16:creationId xmlns:a16="http://schemas.microsoft.com/office/drawing/2014/main" id="{891F0E7F-6E3B-411D-810D-01AFE98C6BD3}"/>
                </a:ext>
              </a:extLst>
            </p:cNvPr>
            <p:cNvSpPr/>
            <p:nvPr/>
          </p:nvSpPr>
          <p:spPr>
            <a:xfrm>
              <a:off x="878614" y="366792"/>
              <a:ext cx="123036" cy="12303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id-ID"/>
            </a:p>
          </p:txBody>
        </p:sp>
      </p:grpSp>
      <p:sp>
        <p:nvSpPr>
          <p:cNvPr id="13" name="TextBox 12">
            <a:extLst>
              <a:ext uri="{FF2B5EF4-FFF2-40B4-BE49-F238E27FC236}">
                <a16:creationId xmlns:a16="http://schemas.microsoft.com/office/drawing/2014/main" id="{7BEC54A9-3904-4589-998E-F819A6D00FE1}"/>
              </a:ext>
            </a:extLst>
          </p:cNvPr>
          <p:cNvSpPr txBox="1"/>
          <p:nvPr/>
        </p:nvSpPr>
        <p:spPr>
          <a:xfrm>
            <a:off x="1001652" y="1551826"/>
            <a:ext cx="2621465" cy="461665"/>
          </a:xfrm>
          <a:prstGeom prst="rect">
            <a:avLst/>
          </a:prstGeom>
          <a:noFill/>
        </p:spPr>
        <p:txBody>
          <a:bodyPr wrap="square" rtlCol="0">
            <a:spAutoFit/>
          </a:bodyPr>
          <a:lstStyle/>
          <a:p>
            <a:r>
              <a:rPr lang="es-AR" sz="2400" b="1" dirty="0" smtClean="0">
                <a:ln w="19050">
                  <a:noFill/>
                </a:ln>
                <a:solidFill>
                  <a:schemeClr val="tx1">
                    <a:lumMod val="90000"/>
                    <a:lumOff val="10000"/>
                  </a:schemeClr>
                </a:solidFill>
                <a:latin typeface="+mj-lt"/>
              </a:rPr>
              <a:t>Nosotros</a:t>
            </a:r>
            <a:endParaRPr lang="id-ID" sz="2400" b="1" dirty="0">
              <a:ln w="19050">
                <a:noFill/>
              </a:ln>
              <a:solidFill>
                <a:schemeClr val="tx1">
                  <a:lumMod val="90000"/>
                  <a:lumOff val="10000"/>
                </a:schemeClr>
              </a:solidFill>
              <a:latin typeface="+mj-lt"/>
            </a:endParaRPr>
          </a:p>
        </p:txBody>
      </p:sp>
      <p:pic>
        <p:nvPicPr>
          <p:cNvPr id="18" name="Marcador de posición de imagen 17"/>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045820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A4AF2209-1E8F-4CA5-AB2A-57DE14D21B85}"/>
              </a:ext>
            </a:extLst>
          </p:cNvPr>
          <p:cNvGrpSpPr/>
          <p:nvPr/>
        </p:nvGrpSpPr>
        <p:grpSpPr>
          <a:xfrm>
            <a:off x="4412467" y="2432213"/>
            <a:ext cx="3320127" cy="3355176"/>
            <a:chOff x="4192092" y="1873287"/>
            <a:chExt cx="3805655" cy="3845833"/>
          </a:xfrm>
        </p:grpSpPr>
        <p:sp>
          <p:nvSpPr>
            <p:cNvPr id="2" name="Freeform 12">
              <a:extLst>
                <a:ext uri="{FF2B5EF4-FFF2-40B4-BE49-F238E27FC236}">
                  <a16:creationId xmlns:a16="http://schemas.microsoft.com/office/drawing/2014/main" id="{229408D3-E8A4-4B4F-AB9C-8E5B2A4C9ED6}"/>
                </a:ext>
              </a:extLst>
            </p:cNvPr>
            <p:cNvSpPr>
              <a:spLocks/>
            </p:cNvSpPr>
            <p:nvPr/>
          </p:nvSpPr>
          <p:spPr bwMode="auto">
            <a:xfrm>
              <a:off x="5362296" y="4177218"/>
              <a:ext cx="1561869" cy="1541902"/>
            </a:xfrm>
            <a:custGeom>
              <a:avLst/>
              <a:gdLst>
                <a:gd name="T0" fmla="*/ 205 w 411"/>
                <a:gd name="T1" fmla="*/ 0 h 407"/>
                <a:gd name="T2" fmla="*/ 220 w 411"/>
                <a:gd name="T3" fmla="*/ 7 h 407"/>
                <a:gd name="T4" fmla="*/ 404 w 411"/>
                <a:gd name="T5" fmla="*/ 189 h 407"/>
                <a:gd name="T6" fmla="*/ 404 w 411"/>
                <a:gd name="T7" fmla="*/ 215 h 407"/>
                <a:gd name="T8" fmla="*/ 219 w 411"/>
                <a:gd name="T9" fmla="*/ 400 h 407"/>
                <a:gd name="T10" fmla="*/ 192 w 411"/>
                <a:gd name="T11" fmla="*/ 400 h 407"/>
                <a:gd name="T12" fmla="*/ 7 w 411"/>
                <a:gd name="T13" fmla="*/ 215 h 407"/>
                <a:gd name="T14" fmla="*/ 7 w 411"/>
                <a:gd name="T15" fmla="*/ 189 h 407"/>
                <a:gd name="T16" fmla="*/ 191 w 411"/>
                <a:gd name="T17" fmla="*/ 7 h 407"/>
                <a:gd name="T18" fmla="*/ 205 w 411"/>
                <a:gd name="T19"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1" h="407">
                  <a:moveTo>
                    <a:pt x="205" y="0"/>
                  </a:moveTo>
                  <a:cubicBezTo>
                    <a:pt x="211" y="0"/>
                    <a:pt x="216" y="2"/>
                    <a:pt x="220" y="7"/>
                  </a:cubicBezTo>
                  <a:cubicBezTo>
                    <a:pt x="404" y="189"/>
                    <a:pt x="404" y="189"/>
                    <a:pt x="404" y="189"/>
                  </a:cubicBezTo>
                  <a:cubicBezTo>
                    <a:pt x="411" y="196"/>
                    <a:pt x="411" y="208"/>
                    <a:pt x="404" y="215"/>
                  </a:cubicBezTo>
                  <a:cubicBezTo>
                    <a:pt x="219" y="400"/>
                    <a:pt x="219" y="400"/>
                    <a:pt x="219" y="400"/>
                  </a:cubicBezTo>
                  <a:cubicBezTo>
                    <a:pt x="211" y="407"/>
                    <a:pt x="200" y="407"/>
                    <a:pt x="192" y="400"/>
                  </a:cubicBezTo>
                  <a:cubicBezTo>
                    <a:pt x="7" y="215"/>
                    <a:pt x="7" y="215"/>
                    <a:pt x="7" y="215"/>
                  </a:cubicBezTo>
                  <a:cubicBezTo>
                    <a:pt x="0" y="208"/>
                    <a:pt x="0" y="196"/>
                    <a:pt x="7" y="189"/>
                  </a:cubicBezTo>
                  <a:cubicBezTo>
                    <a:pt x="191" y="7"/>
                    <a:pt x="191" y="7"/>
                    <a:pt x="191" y="7"/>
                  </a:cubicBezTo>
                  <a:cubicBezTo>
                    <a:pt x="195" y="2"/>
                    <a:pt x="200" y="0"/>
                    <a:pt x="205"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Questrial" panose="02000000000000000000" pitchFamily="50" charset="0"/>
              </a:endParaRPr>
            </a:p>
          </p:txBody>
        </p:sp>
        <p:sp>
          <p:nvSpPr>
            <p:cNvPr id="3" name="Freeform 13">
              <a:extLst>
                <a:ext uri="{FF2B5EF4-FFF2-40B4-BE49-F238E27FC236}">
                  <a16:creationId xmlns:a16="http://schemas.microsoft.com/office/drawing/2014/main" id="{2E03B831-FC0B-4A83-9A51-3EC4A3AC7131}"/>
                </a:ext>
              </a:extLst>
            </p:cNvPr>
            <p:cNvSpPr>
              <a:spLocks/>
            </p:cNvSpPr>
            <p:nvPr/>
          </p:nvSpPr>
          <p:spPr bwMode="auto">
            <a:xfrm>
              <a:off x="6435878" y="2047915"/>
              <a:ext cx="1561869" cy="1530809"/>
            </a:xfrm>
            <a:custGeom>
              <a:avLst/>
              <a:gdLst>
                <a:gd name="T0" fmla="*/ 205 w 411"/>
                <a:gd name="T1" fmla="*/ 0 h 404"/>
                <a:gd name="T2" fmla="*/ 220 w 411"/>
                <a:gd name="T3" fmla="*/ 6 h 404"/>
                <a:gd name="T4" fmla="*/ 404 w 411"/>
                <a:gd name="T5" fmla="*/ 188 h 404"/>
                <a:gd name="T6" fmla="*/ 404 w 411"/>
                <a:gd name="T7" fmla="*/ 213 h 404"/>
                <a:gd name="T8" fmla="*/ 219 w 411"/>
                <a:gd name="T9" fmla="*/ 397 h 404"/>
                <a:gd name="T10" fmla="*/ 192 w 411"/>
                <a:gd name="T11" fmla="*/ 397 h 404"/>
                <a:gd name="T12" fmla="*/ 7 w 411"/>
                <a:gd name="T13" fmla="*/ 213 h 404"/>
                <a:gd name="T14" fmla="*/ 7 w 411"/>
                <a:gd name="T15" fmla="*/ 188 h 404"/>
                <a:gd name="T16" fmla="*/ 191 w 411"/>
                <a:gd name="T17" fmla="*/ 6 h 404"/>
                <a:gd name="T18" fmla="*/ 205 w 411"/>
                <a:gd name="T1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1" h="404">
                  <a:moveTo>
                    <a:pt x="205" y="0"/>
                  </a:moveTo>
                  <a:cubicBezTo>
                    <a:pt x="211" y="0"/>
                    <a:pt x="216" y="2"/>
                    <a:pt x="220" y="6"/>
                  </a:cubicBezTo>
                  <a:cubicBezTo>
                    <a:pt x="404" y="188"/>
                    <a:pt x="404" y="188"/>
                    <a:pt x="404" y="188"/>
                  </a:cubicBezTo>
                  <a:cubicBezTo>
                    <a:pt x="411" y="195"/>
                    <a:pt x="411" y="206"/>
                    <a:pt x="404" y="213"/>
                  </a:cubicBezTo>
                  <a:cubicBezTo>
                    <a:pt x="219" y="397"/>
                    <a:pt x="219" y="397"/>
                    <a:pt x="219" y="397"/>
                  </a:cubicBezTo>
                  <a:cubicBezTo>
                    <a:pt x="211" y="404"/>
                    <a:pt x="200" y="404"/>
                    <a:pt x="192" y="397"/>
                  </a:cubicBezTo>
                  <a:cubicBezTo>
                    <a:pt x="7" y="213"/>
                    <a:pt x="7" y="213"/>
                    <a:pt x="7" y="213"/>
                  </a:cubicBezTo>
                  <a:cubicBezTo>
                    <a:pt x="0" y="206"/>
                    <a:pt x="0" y="195"/>
                    <a:pt x="7" y="188"/>
                  </a:cubicBezTo>
                  <a:cubicBezTo>
                    <a:pt x="191" y="6"/>
                    <a:pt x="191" y="6"/>
                    <a:pt x="191" y="6"/>
                  </a:cubicBezTo>
                  <a:cubicBezTo>
                    <a:pt x="195" y="2"/>
                    <a:pt x="200" y="0"/>
                    <a:pt x="20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Questrial" panose="02000000000000000000" pitchFamily="50" charset="0"/>
              </a:endParaRPr>
            </a:p>
          </p:txBody>
        </p:sp>
        <p:sp>
          <p:nvSpPr>
            <p:cNvPr id="4" name="Freeform 14">
              <a:extLst>
                <a:ext uri="{FF2B5EF4-FFF2-40B4-BE49-F238E27FC236}">
                  <a16:creationId xmlns:a16="http://schemas.microsoft.com/office/drawing/2014/main" id="{E365C270-8147-477F-AE04-D677D5EB387E}"/>
                </a:ext>
              </a:extLst>
            </p:cNvPr>
            <p:cNvSpPr>
              <a:spLocks/>
            </p:cNvSpPr>
            <p:nvPr/>
          </p:nvSpPr>
          <p:spPr bwMode="auto">
            <a:xfrm>
              <a:off x="4192092" y="2043478"/>
              <a:ext cx="1564087" cy="1539683"/>
            </a:xfrm>
            <a:custGeom>
              <a:avLst/>
              <a:gdLst>
                <a:gd name="T0" fmla="*/ 206 w 411"/>
                <a:gd name="T1" fmla="*/ 0 h 406"/>
                <a:gd name="T2" fmla="*/ 220 w 411"/>
                <a:gd name="T3" fmla="*/ 6 h 406"/>
                <a:gd name="T4" fmla="*/ 404 w 411"/>
                <a:gd name="T5" fmla="*/ 189 h 406"/>
                <a:gd name="T6" fmla="*/ 404 w 411"/>
                <a:gd name="T7" fmla="*/ 215 h 406"/>
                <a:gd name="T8" fmla="*/ 219 w 411"/>
                <a:gd name="T9" fmla="*/ 399 h 406"/>
                <a:gd name="T10" fmla="*/ 192 w 411"/>
                <a:gd name="T11" fmla="*/ 399 h 406"/>
                <a:gd name="T12" fmla="*/ 7 w 411"/>
                <a:gd name="T13" fmla="*/ 215 h 406"/>
                <a:gd name="T14" fmla="*/ 7 w 411"/>
                <a:gd name="T15" fmla="*/ 189 h 406"/>
                <a:gd name="T16" fmla="*/ 191 w 411"/>
                <a:gd name="T17" fmla="*/ 6 h 406"/>
                <a:gd name="T18" fmla="*/ 206 w 411"/>
                <a:gd name="T19" fmla="*/ 0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1" h="406">
                  <a:moveTo>
                    <a:pt x="206" y="0"/>
                  </a:moveTo>
                  <a:cubicBezTo>
                    <a:pt x="211" y="0"/>
                    <a:pt x="216" y="2"/>
                    <a:pt x="220" y="6"/>
                  </a:cubicBezTo>
                  <a:cubicBezTo>
                    <a:pt x="404" y="189"/>
                    <a:pt x="404" y="189"/>
                    <a:pt x="404" y="189"/>
                  </a:cubicBezTo>
                  <a:cubicBezTo>
                    <a:pt x="411" y="196"/>
                    <a:pt x="411" y="208"/>
                    <a:pt x="404" y="215"/>
                  </a:cubicBezTo>
                  <a:cubicBezTo>
                    <a:pt x="219" y="399"/>
                    <a:pt x="219" y="399"/>
                    <a:pt x="219" y="399"/>
                  </a:cubicBezTo>
                  <a:cubicBezTo>
                    <a:pt x="212" y="406"/>
                    <a:pt x="200" y="406"/>
                    <a:pt x="192" y="399"/>
                  </a:cubicBezTo>
                  <a:cubicBezTo>
                    <a:pt x="7" y="215"/>
                    <a:pt x="7" y="215"/>
                    <a:pt x="7" y="215"/>
                  </a:cubicBezTo>
                  <a:cubicBezTo>
                    <a:pt x="0" y="208"/>
                    <a:pt x="0" y="196"/>
                    <a:pt x="7" y="189"/>
                  </a:cubicBezTo>
                  <a:cubicBezTo>
                    <a:pt x="191" y="6"/>
                    <a:pt x="191" y="6"/>
                    <a:pt x="191" y="6"/>
                  </a:cubicBezTo>
                  <a:cubicBezTo>
                    <a:pt x="195" y="2"/>
                    <a:pt x="200" y="0"/>
                    <a:pt x="206" y="0"/>
                  </a:cubicBezTo>
                  <a:close/>
                </a:path>
              </a:pathLst>
            </a:custGeom>
            <a:solidFill>
              <a:srgbClr val="6A7E7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91440" rIns="0" bIns="0" rtlCol="0" anchor="ctr"/>
            <a:lstStyle/>
            <a:p>
              <a:pPr algn="ctr"/>
              <a:endParaRPr lang="id-ID" sz="3200" dirty="0">
                <a:solidFill>
                  <a:srgbClr val="FFFFFF"/>
                </a:solidFill>
                <a:latin typeface="Questrial" panose="02000000000000000000" pitchFamily="50" charset="0"/>
              </a:endParaRPr>
            </a:p>
          </p:txBody>
        </p:sp>
        <p:sp>
          <p:nvSpPr>
            <p:cNvPr id="6" name="Freeform 16">
              <a:extLst>
                <a:ext uri="{FF2B5EF4-FFF2-40B4-BE49-F238E27FC236}">
                  <a16:creationId xmlns:a16="http://schemas.microsoft.com/office/drawing/2014/main" id="{809F3799-D96D-4DCA-9DCB-62D04E8C8B10}"/>
                </a:ext>
              </a:extLst>
            </p:cNvPr>
            <p:cNvSpPr>
              <a:spLocks/>
            </p:cNvSpPr>
            <p:nvPr/>
          </p:nvSpPr>
          <p:spPr bwMode="auto">
            <a:xfrm rot="20333757">
              <a:off x="4381188" y="3590920"/>
              <a:ext cx="542326" cy="1307963"/>
            </a:xfrm>
            <a:custGeom>
              <a:avLst/>
              <a:gdLst>
                <a:gd name="T0" fmla="*/ 149 w 149"/>
                <a:gd name="T1" fmla="*/ 360 h 360"/>
                <a:gd name="T2" fmla="*/ 42 w 149"/>
                <a:gd name="T3" fmla="*/ 253 h 360"/>
                <a:gd name="T4" fmla="*/ 42 w 149"/>
                <a:gd name="T5" fmla="*/ 101 h 360"/>
                <a:gd name="T6" fmla="*/ 143 w 149"/>
                <a:gd name="T7" fmla="*/ 0 h 360"/>
              </a:gdLst>
              <a:ahLst/>
              <a:cxnLst>
                <a:cxn ang="0">
                  <a:pos x="T0" y="T1"/>
                </a:cxn>
                <a:cxn ang="0">
                  <a:pos x="T2" y="T3"/>
                </a:cxn>
                <a:cxn ang="0">
                  <a:pos x="T4" y="T5"/>
                </a:cxn>
                <a:cxn ang="0">
                  <a:pos x="T6" y="T7"/>
                </a:cxn>
              </a:cxnLst>
              <a:rect l="0" t="0" r="r" b="b"/>
              <a:pathLst>
                <a:path w="149" h="360">
                  <a:moveTo>
                    <a:pt x="149" y="360"/>
                  </a:moveTo>
                  <a:cubicBezTo>
                    <a:pt x="42" y="253"/>
                    <a:pt x="42" y="253"/>
                    <a:pt x="42" y="253"/>
                  </a:cubicBezTo>
                  <a:cubicBezTo>
                    <a:pt x="0" y="211"/>
                    <a:pt x="0" y="143"/>
                    <a:pt x="42" y="101"/>
                  </a:cubicBezTo>
                  <a:cubicBezTo>
                    <a:pt x="143" y="0"/>
                    <a:pt x="143" y="0"/>
                    <a:pt x="143" y="0"/>
                  </a:cubicBezTo>
                </a:path>
              </a:pathLst>
            </a:custGeom>
            <a:noFill/>
            <a:ln w="50800" cap="flat">
              <a:solidFill>
                <a:schemeClr val="tx2">
                  <a:lumMod val="10000"/>
                  <a:lumOff val="90000"/>
                </a:schemeClr>
              </a:solidFill>
              <a:prstDash val="solid"/>
              <a:miter lim="800000"/>
              <a:headEnd/>
              <a:tailEnd type="triangl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18">
              <a:extLst>
                <a:ext uri="{FF2B5EF4-FFF2-40B4-BE49-F238E27FC236}">
                  <a16:creationId xmlns:a16="http://schemas.microsoft.com/office/drawing/2014/main" id="{86CEE99E-0AB2-4FBC-8961-C7AA9DE3C1BE}"/>
                </a:ext>
              </a:extLst>
            </p:cNvPr>
            <p:cNvSpPr>
              <a:spLocks/>
            </p:cNvSpPr>
            <p:nvPr/>
          </p:nvSpPr>
          <p:spPr bwMode="auto">
            <a:xfrm rot="1062115">
              <a:off x="7444124" y="3587613"/>
              <a:ext cx="535945" cy="1310089"/>
            </a:xfrm>
            <a:custGeom>
              <a:avLst/>
              <a:gdLst>
                <a:gd name="T0" fmla="*/ 0 w 147"/>
                <a:gd name="T1" fmla="*/ 0 h 361"/>
                <a:gd name="T2" fmla="*/ 105 w 147"/>
                <a:gd name="T3" fmla="*/ 105 h 361"/>
                <a:gd name="T4" fmla="*/ 105 w 147"/>
                <a:gd name="T5" fmla="*/ 257 h 361"/>
                <a:gd name="T6" fmla="*/ 1 w 147"/>
                <a:gd name="T7" fmla="*/ 361 h 361"/>
              </a:gdLst>
              <a:ahLst/>
              <a:cxnLst>
                <a:cxn ang="0">
                  <a:pos x="T0" y="T1"/>
                </a:cxn>
                <a:cxn ang="0">
                  <a:pos x="T2" y="T3"/>
                </a:cxn>
                <a:cxn ang="0">
                  <a:pos x="T4" y="T5"/>
                </a:cxn>
                <a:cxn ang="0">
                  <a:pos x="T6" y="T7"/>
                </a:cxn>
              </a:cxnLst>
              <a:rect l="0" t="0" r="r" b="b"/>
              <a:pathLst>
                <a:path w="147" h="361">
                  <a:moveTo>
                    <a:pt x="0" y="0"/>
                  </a:moveTo>
                  <a:cubicBezTo>
                    <a:pt x="105" y="105"/>
                    <a:pt x="105" y="105"/>
                    <a:pt x="105" y="105"/>
                  </a:cubicBezTo>
                  <a:cubicBezTo>
                    <a:pt x="147" y="147"/>
                    <a:pt x="147" y="215"/>
                    <a:pt x="105" y="257"/>
                  </a:cubicBezTo>
                  <a:cubicBezTo>
                    <a:pt x="1" y="361"/>
                    <a:pt x="1" y="361"/>
                    <a:pt x="1" y="361"/>
                  </a:cubicBezTo>
                </a:path>
              </a:pathLst>
            </a:custGeom>
            <a:noFill/>
            <a:ln w="50800" cap="flat">
              <a:solidFill>
                <a:schemeClr val="tx2">
                  <a:lumMod val="10000"/>
                  <a:lumOff val="90000"/>
                </a:schemeClr>
              </a:solidFill>
              <a:prstDash val="solid"/>
              <a:miter lim="800000"/>
              <a:headEnd/>
              <a:tailEnd type="triangl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19">
              <a:extLst>
                <a:ext uri="{FF2B5EF4-FFF2-40B4-BE49-F238E27FC236}">
                  <a16:creationId xmlns:a16="http://schemas.microsoft.com/office/drawing/2014/main" id="{42637D40-0B8A-4FF9-A027-19D5CE235CAA}"/>
                </a:ext>
              </a:extLst>
            </p:cNvPr>
            <p:cNvSpPr>
              <a:spLocks/>
            </p:cNvSpPr>
            <p:nvPr/>
          </p:nvSpPr>
          <p:spPr bwMode="auto">
            <a:xfrm>
              <a:off x="5438834" y="1873287"/>
              <a:ext cx="1316470" cy="533819"/>
            </a:xfrm>
            <a:custGeom>
              <a:avLst/>
              <a:gdLst>
                <a:gd name="T0" fmla="*/ 0 w 361"/>
                <a:gd name="T1" fmla="*/ 146 h 147"/>
                <a:gd name="T2" fmla="*/ 104 w 361"/>
                <a:gd name="T3" fmla="*/ 42 h 147"/>
                <a:gd name="T4" fmla="*/ 256 w 361"/>
                <a:gd name="T5" fmla="*/ 42 h 147"/>
                <a:gd name="T6" fmla="*/ 361 w 361"/>
                <a:gd name="T7" fmla="*/ 147 h 147"/>
              </a:gdLst>
              <a:ahLst/>
              <a:cxnLst>
                <a:cxn ang="0">
                  <a:pos x="T0" y="T1"/>
                </a:cxn>
                <a:cxn ang="0">
                  <a:pos x="T2" y="T3"/>
                </a:cxn>
                <a:cxn ang="0">
                  <a:pos x="T4" y="T5"/>
                </a:cxn>
                <a:cxn ang="0">
                  <a:pos x="T6" y="T7"/>
                </a:cxn>
              </a:cxnLst>
              <a:rect l="0" t="0" r="r" b="b"/>
              <a:pathLst>
                <a:path w="361" h="147">
                  <a:moveTo>
                    <a:pt x="0" y="146"/>
                  </a:moveTo>
                  <a:cubicBezTo>
                    <a:pt x="104" y="42"/>
                    <a:pt x="104" y="42"/>
                    <a:pt x="104" y="42"/>
                  </a:cubicBezTo>
                  <a:cubicBezTo>
                    <a:pt x="146" y="0"/>
                    <a:pt x="214" y="0"/>
                    <a:pt x="256" y="42"/>
                  </a:cubicBezTo>
                  <a:cubicBezTo>
                    <a:pt x="361" y="147"/>
                    <a:pt x="361" y="147"/>
                    <a:pt x="361" y="147"/>
                  </a:cubicBezTo>
                </a:path>
              </a:pathLst>
            </a:custGeom>
            <a:noFill/>
            <a:ln w="50800" cap="flat">
              <a:solidFill>
                <a:schemeClr val="tx2">
                  <a:lumMod val="10000"/>
                  <a:lumOff val="90000"/>
                </a:schemeClr>
              </a:solidFill>
              <a:prstDash val="solid"/>
              <a:miter lim="800000"/>
              <a:headEnd/>
              <a:tailEnd type="triangl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14558CDB-6A6C-43BC-9FAC-4A6586380E54}"/>
              </a:ext>
            </a:extLst>
          </p:cNvPr>
          <p:cNvGrpSpPr/>
          <p:nvPr/>
        </p:nvGrpSpPr>
        <p:grpSpPr>
          <a:xfrm>
            <a:off x="456158" y="428311"/>
            <a:ext cx="545494" cy="123034"/>
            <a:chOff x="456156" y="366792"/>
            <a:chExt cx="545494" cy="123034"/>
          </a:xfrm>
        </p:grpSpPr>
        <p:sp>
          <p:nvSpPr>
            <p:cNvPr id="16" name="Rectangle 15">
              <a:extLst>
                <a:ext uri="{FF2B5EF4-FFF2-40B4-BE49-F238E27FC236}">
                  <a16:creationId xmlns:a16="http://schemas.microsoft.com/office/drawing/2014/main" id="{3D1575EF-9A39-459A-878A-F4C96C5E1B4E}"/>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a:extLst>
                <a:ext uri="{FF2B5EF4-FFF2-40B4-BE49-F238E27FC236}">
                  <a16:creationId xmlns:a16="http://schemas.microsoft.com/office/drawing/2014/main" id="{FE147299-890B-42CD-871E-989AB77F5B49}"/>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Rectangle 17">
              <a:extLst>
                <a:ext uri="{FF2B5EF4-FFF2-40B4-BE49-F238E27FC236}">
                  <a16:creationId xmlns:a16="http://schemas.microsoft.com/office/drawing/2014/main" id="{F569C33C-5BCD-48FF-BE4F-0A1BD5AE8118}"/>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19" name="TextBox 18">
            <a:extLst>
              <a:ext uri="{FF2B5EF4-FFF2-40B4-BE49-F238E27FC236}">
                <a16:creationId xmlns:a16="http://schemas.microsoft.com/office/drawing/2014/main" id="{6520AA09-49D5-4E94-8449-DD8154E309A1}"/>
              </a:ext>
            </a:extLst>
          </p:cNvPr>
          <p:cNvSpPr txBox="1"/>
          <p:nvPr/>
        </p:nvSpPr>
        <p:spPr>
          <a:xfrm>
            <a:off x="7567647" y="942937"/>
            <a:ext cx="3173426" cy="507831"/>
          </a:xfrm>
          <a:prstGeom prst="rect">
            <a:avLst/>
          </a:prstGeom>
          <a:noFill/>
        </p:spPr>
        <p:txBody>
          <a:bodyPr wrap="square" rtlCol="0">
            <a:spAutoFit/>
          </a:bodyPr>
          <a:lstStyle/>
          <a:p>
            <a:pPr algn="just">
              <a:lnSpc>
                <a:spcPct val="150000"/>
              </a:lnSpc>
            </a:pPr>
            <a:r>
              <a:rPr lang="es-AR" sz="900" dirty="0" smtClean="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Estos son nuestros pilares y nuestro compromiso es trabajar día a día para lograrlos.</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20" name="Group 19">
            <a:extLst>
              <a:ext uri="{FF2B5EF4-FFF2-40B4-BE49-F238E27FC236}">
                <a16:creationId xmlns:a16="http://schemas.microsoft.com/office/drawing/2014/main" id="{582C5D37-C109-46CE-921C-F33AE3AA2023}"/>
              </a:ext>
            </a:extLst>
          </p:cNvPr>
          <p:cNvGrpSpPr/>
          <p:nvPr/>
        </p:nvGrpSpPr>
        <p:grpSpPr>
          <a:xfrm>
            <a:off x="1524170" y="896716"/>
            <a:ext cx="2989036" cy="779473"/>
            <a:chOff x="950686" y="1422951"/>
            <a:chExt cx="2989036" cy="779473"/>
          </a:xfrm>
        </p:grpSpPr>
        <p:sp>
          <p:nvSpPr>
            <p:cNvPr id="21" name="TextBox 20">
              <a:extLst>
                <a:ext uri="{FF2B5EF4-FFF2-40B4-BE49-F238E27FC236}">
                  <a16:creationId xmlns:a16="http://schemas.microsoft.com/office/drawing/2014/main" id="{A7051B49-2D6C-4256-9717-D6B159B93388}"/>
                </a:ext>
              </a:extLst>
            </p:cNvPr>
            <p:cNvSpPr txBox="1"/>
            <p:nvPr/>
          </p:nvSpPr>
          <p:spPr>
            <a:xfrm>
              <a:off x="950686" y="1422951"/>
              <a:ext cx="2989036" cy="461665"/>
            </a:xfrm>
            <a:prstGeom prst="rect">
              <a:avLst/>
            </a:prstGeom>
            <a:noFill/>
            <a:ln>
              <a:solidFill>
                <a:srgbClr val="C3CCC8"/>
              </a:solidFill>
            </a:ln>
          </p:spPr>
          <p:txBody>
            <a:bodyPr wrap="square" rtlCol="0">
              <a:spAutoFit/>
            </a:bodyPr>
            <a:lstStyle/>
            <a:p>
              <a:r>
                <a:rPr lang="es-AR" sz="2400" b="1" dirty="0" smtClean="0">
                  <a:ln w="19050">
                    <a:noFill/>
                  </a:ln>
                  <a:solidFill>
                    <a:schemeClr val="tx1">
                      <a:lumMod val="90000"/>
                      <a:lumOff val="10000"/>
                    </a:schemeClr>
                  </a:solidFill>
                  <a:latin typeface="+mj-lt"/>
                </a:rPr>
                <a:t>En</a:t>
              </a:r>
              <a:r>
                <a:rPr lang="en-US" sz="2400" b="1" dirty="0" smtClean="0">
                  <a:ln w="19050">
                    <a:noFill/>
                  </a:ln>
                  <a:solidFill>
                    <a:schemeClr val="tx1">
                      <a:lumMod val="90000"/>
                      <a:lumOff val="10000"/>
                    </a:schemeClr>
                  </a:solidFill>
                  <a:latin typeface="+mj-lt"/>
                </a:rPr>
                <a:t> que </a:t>
              </a:r>
              <a:r>
                <a:rPr lang="es-AR" sz="2400" b="1" dirty="0" smtClean="0">
                  <a:ln w="19050">
                    <a:noFill/>
                  </a:ln>
                  <a:solidFill>
                    <a:schemeClr val="tx1">
                      <a:lumMod val="90000"/>
                      <a:lumOff val="10000"/>
                    </a:schemeClr>
                  </a:solidFill>
                  <a:latin typeface="+mj-lt"/>
                </a:rPr>
                <a:t>creemos</a:t>
              </a:r>
              <a:endParaRPr lang="es-AR" sz="2400" b="1" dirty="0">
                <a:ln w="19050">
                  <a:noFill/>
                </a:ln>
                <a:solidFill>
                  <a:schemeClr val="tx1">
                    <a:lumMod val="90000"/>
                    <a:lumOff val="10000"/>
                  </a:schemeClr>
                </a:solidFill>
                <a:latin typeface="+mj-lt"/>
              </a:endParaRPr>
            </a:p>
          </p:txBody>
        </p:sp>
        <p:sp>
          <p:nvSpPr>
            <p:cNvPr id="22" name="TextBox 21">
              <a:extLst>
                <a:ext uri="{FF2B5EF4-FFF2-40B4-BE49-F238E27FC236}">
                  <a16:creationId xmlns:a16="http://schemas.microsoft.com/office/drawing/2014/main" id="{5E79C0D4-C82F-4A36-8DF8-23A2E3748216}"/>
                </a:ext>
              </a:extLst>
            </p:cNvPr>
            <p:cNvSpPr txBox="1"/>
            <p:nvPr/>
          </p:nvSpPr>
          <p:spPr>
            <a:xfrm>
              <a:off x="950686" y="1965756"/>
              <a:ext cx="2830733" cy="236668"/>
            </a:xfrm>
            <a:prstGeom prst="rect">
              <a:avLst/>
            </a:prstGeom>
            <a:noFill/>
            <a:ln>
              <a:solidFill>
                <a:srgbClr val="C3CCC8"/>
              </a:solidFill>
            </a:ln>
          </p:spPr>
          <p:txBody>
            <a:bodyPr wrap="square" rtlCol="0">
              <a:spAutoFit/>
            </a:bodyPr>
            <a:lstStyle/>
            <a:p>
              <a:pPr>
                <a:lnSpc>
                  <a:spcPct val="150000"/>
                </a:lnSpc>
              </a:pPr>
              <a:r>
                <a:rPr lang="es-AR" sz="700" spc="300" dirty="0" smtClean="0">
                  <a:solidFill>
                    <a:schemeClr val="tx1">
                      <a:lumMod val="50000"/>
                      <a:lumOff val="50000"/>
                    </a:schemeClr>
                  </a:solidFill>
                  <a:latin typeface="+mj-lt"/>
                  <a:ea typeface="Open Sans" panose="020B0606030504020204" pitchFamily="34" charset="0"/>
                  <a:cs typeface="Open Sans" panose="020B0606030504020204" pitchFamily="34" charset="0"/>
                </a:rPr>
                <a:t>Nuestros fundamentos</a:t>
              </a:r>
              <a:endParaRPr lang="id-ID" sz="700" spc="300" dirty="0">
                <a:solidFill>
                  <a:schemeClr val="tx1">
                    <a:lumMod val="50000"/>
                    <a:lumOff val="50000"/>
                  </a:schemeClr>
                </a:solidFill>
                <a:latin typeface="+mj-lt"/>
                <a:ea typeface="Open Sans" panose="020B0606030504020204" pitchFamily="34" charset="0"/>
                <a:cs typeface="Open Sans" panose="020B0606030504020204" pitchFamily="34" charset="0"/>
              </a:endParaRPr>
            </a:p>
          </p:txBody>
        </p:sp>
      </p:grpSp>
      <p:grpSp>
        <p:nvGrpSpPr>
          <p:cNvPr id="29" name="Group 28">
            <a:extLst>
              <a:ext uri="{FF2B5EF4-FFF2-40B4-BE49-F238E27FC236}">
                <a16:creationId xmlns:a16="http://schemas.microsoft.com/office/drawing/2014/main" id="{F0DF4418-C76E-44DB-9EFD-15AADF644AFF}"/>
              </a:ext>
            </a:extLst>
          </p:cNvPr>
          <p:cNvGrpSpPr/>
          <p:nvPr/>
        </p:nvGrpSpPr>
        <p:grpSpPr>
          <a:xfrm flipH="1">
            <a:off x="626386" y="2194455"/>
            <a:ext cx="2956398" cy="3720608"/>
            <a:chOff x="8499959" y="2130955"/>
            <a:chExt cx="2956398" cy="3720608"/>
          </a:xfrm>
        </p:grpSpPr>
        <p:grpSp>
          <p:nvGrpSpPr>
            <p:cNvPr id="25" name="Group 24">
              <a:extLst>
                <a:ext uri="{FF2B5EF4-FFF2-40B4-BE49-F238E27FC236}">
                  <a16:creationId xmlns:a16="http://schemas.microsoft.com/office/drawing/2014/main" id="{CE49DFB4-582C-45AA-9CE2-E21CEAE4A260}"/>
                </a:ext>
              </a:extLst>
            </p:cNvPr>
            <p:cNvGrpSpPr/>
            <p:nvPr/>
          </p:nvGrpSpPr>
          <p:grpSpPr>
            <a:xfrm>
              <a:off x="8748197" y="2130955"/>
              <a:ext cx="2708160" cy="1915346"/>
              <a:chOff x="7163073" y="4152150"/>
              <a:chExt cx="2708160" cy="1915346"/>
            </a:xfrm>
          </p:grpSpPr>
          <p:sp>
            <p:nvSpPr>
              <p:cNvPr id="23" name="TextBox 22">
                <a:extLst>
                  <a:ext uri="{FF2B5EF4-FFF2-40B4-BE49-F238E27FC236}">
                    <a16:creationId xmlns:a16="http://schemas.microsoft.com/office/drawing/2014/main" id="{5EECA692-3B7B-459D-8206-B381EF111D1D}"/>
                  </a:ext>
                </a:extLst>
              </p:cNvPr>
              <p:cNvSpPr txBox="1"/>
              <p:nvPr/>
            </p:nvSpPr>
            <p:spPr>
              <a:xfrm>
                <a:off x="7163073" y="4520919"/>
                <a:ext cx="1878577" cy="1546577"/>
              </a:xfrm>
              <a:prstGeom prst="rect">
                <a:avLst/>
              </a:prstGeom>
              <a:noFill/>
            </p:spPr>
            <p:txBody>
              <a:bodyPr wrap="square" rtlCol="0">
                <a:spAutoFit/>
              </a:bodyPr>
              <a:lstStyle/>
              <a:p>
                <a:pPr algn="just">
                  <a:lnSpc>
                    <a:spcPct val="150000"/>
                  </a:lnSpc>
                </a:pPr>
                <a:r>
                  <a:rPr lang="es-MX" sz="900" dirty="0">
                    <a:latin typeface="+mj-lt"/>
                  </a:rPr>
                  <a:t>Proveer soluciones integrales de </a:t>
                </a:r>
                <a:r>
                  <a:rPr lang="es-MX" sz="900" dirty="0" err="1">
                    <a:latin typeface="+mj-lt"/>
                  </a:rPr>
                  <a:t>Packaging</a:t>
                </a:r>
                <a:r>
                  <a:rPr lang="es-MX" sz="900" dirty="0">
                    <a:latin typeface="+mj-lt"/>
                  </a:rPr>
                  <a:t> y Empaque, que aporten el mayor valor al negocio de nuestros Clientes adaptándose a las necesidades de cambio del medio ambiente en general.</a:t>
                </a:r>
                <a:endParaRPr lang="en-US" sz="900" dirty="0">
                  <a:solidFill>
                    <a:schemeClr val="tx1">
                      <a:lumMod val="50000"/>
                      <a:lumOff val="50000"/>
                    </a:schemeClr>
                  </a:solidFill>
                  <a:latin typeface="+mj-lt"/>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2ECF1C6F-DB34-4FF2-A5BC-808B69A15D58}"/>
                  </a:ext>
                </a:extLst>
              </p:cNvPr>
              <p:cNvSpPr txBox="1"/>
              <p:nvPr/>
            </p:nvSpPr>
            <p:spPr>
              <a:xfrm>
                <a:off x="8175922" y="4152150"/>
                <a:ext cx="1695311" cy="339837"/>
              </a:xfrm>
              <a:prstGeom prst="rect">
                <a:avLst/>
              </a:prstGeom>
              <a:noFill/>
            </p:spPr>
            <p:txBody>
              <a:bodyPr wrap="square" rtlCol="0">
                <a:spAutoFit/>
              </a:bodyPr>
              <a:lstStyle/>
              <a:p>
                <a:pPr algn="r">
                  <a:lnSpc>
                    <a:spcPct val="150000"/>
                  </a:lnSpc>
                </a:pP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  </a:t>
                </a:r>
                <a:r>
                  <a:rPr lang="es-AR"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Misión</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26" name="Group 25">
              <a:extLst>
                <a:ext uri="{FF2B5EF4-FFF2-40B4-BE49-F238E27FC236}">
                  <a16:creationId xmlns:a16="http://schemas.microsoft.com/office/drawing/2014/main" id="{FD5CBC5E-C41C-4D4A-BC51-93BEDE2F4BF8}"/>
                </a:ext>
              </a:extLst>
            </p:cNvPr>
            <p:cNvGrpSpPr/>
            <p:nvPr/>
          </p:nvGrpSpPr>
          <p:grpSpPr>
            <a:xfrm>
              <a:off x="8499959" y="4772888"/>
              <a:ext cx="2126815" cy="1078675"/>
              <a:chOff x="6914835" y="4619490"/>
              <a:chExt cx="2126815" cy="1078675"/>
            </a:xfrm>
          </p:grpSpPr>
          <p:sp>
            <p:nvSpPr>
              <p:cNvPr id="27" name="TextBox 26">
                <a:extLst>
                  <a:ext uri="{FF2B5EF4-FFF2-40B4-BE49-F238E27FC236}">
                    <a16:creationId xmlns:a16="http://schemas.microsoft.com/office/drawing/2014/main" id="{EEA59551-6F0A-44FE-A0E5-697D4C9282C7}"/>
                  </a:ext>
                </a:extLst>
              </p:cNvPr>
              <p:cNvSpPr txBox="1"/>
              <p:nvPr/>
            </p:nvSpPr>
            <p:spPr>
              <a:xfrm>
                <a:off x="6914835" y="4982584"/>
                <a:ext cx="2123293" cy="715581"/>
              </a:xfrm>
              <a:prstGeom prst="rect">
                <a:avLst/>
              </a:prstGeom>
              <a:noFill/>
            </p:spPr>
            <p:txBody>
              <a:bodyPr wrap="square" rtlCol="0">
                <a:spAutoFit/>
              </a:bodyPr>
              <a:lstStyle/>
              <a:p>
                <a:pPr algn="just">
                  <a:lnSpc>
                    <a:spcPct val="150000"/>
                  </a:lnSpc>
                </a:pPr>
                <a:r>
                  <a:rPr lang="es-MX" sz="900" dirty="0">
                    <a:latin typeface="+mj-lt"/>
                  </a:rPr>
                  <a:t>Cumplir con los pactos establecidos cuidando la seguridad y el medio ambiente.</a:t>
                </a:r>
                <a:endParaRPr lang="en-US" sz="900" dirty="0">
                  <a:solidFill>
                    <a:schemeClr val="tx1">
                      <a:lumMod val="50000"/>
                      <a:lumOff val="50000"/>
                    </a:schemeClr>
                  </a:solidFill>
                  <a:latin typeface="+mj-lt"/>
                  <a:ea typeface="Open Sans" panose="020B0606030504020204" pitchFamily="34" charset="0"/>
                  <a:cs typeface="Open Sans" panose="020B0606030504020204" pitchFamily="34" charset="0"/>
                </a:endParaRPr>
              </a:p>
            </p:txBody>
          </p:sp>
          <p:sp>
            <p:nvSpPr>
              <p:cNvPr id="28" name="TextBox 27">
                <a:extLst>
                  <a:ext uri="{FF2B5EF4-FFF2-40B4-BE49-F238E27FC236}">
                    <a16:creationId xmlns:a16="http://schemas.microsoft.com/office/drawing/2014/main" id="{C7801557-F064-4F82-8FCA-F427D74B9223}"/>
                  </a:ext>
                </a:extLst>
              </p:cNvPr>
              <p:cNvSpPr txBox="1"/>
              <p:nvPr/>
            </p:nvSpPr>
            <p:spPr>
              <a:xfrm>
                <a:off x="7346339" y="4619490"/>
                <a:ext cx="1695311" cy="339837"/>
              </a:xfrm>
              <a:prstGeom prst="rect">
                <a:avLst/>
              </a:prstGeom>
              <a:noFill/>
            </p:spPr>
            <p:txBody>
              <a:bodyPr wrap="square" rtlCol="0">
                <a:spAutoFit/>
              </a:bodyPr>
              <a:lstStyle/>
              <a:p>
                <a:pPr>
                  <a:lnSpc>
                    <a:spcPct val="150000"/>
                  </a:lnSpc>
                </a:pPr>
                <a:r>
                  <a:rPr lang="id-ID"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a:t>
                </a:r>
                <a:r>
                  <a:rPr lang="en-US"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II</a:t>
                </a:r>
                <a:r>
                  <a:rPr lang="id-ID"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b="1" dirty="0" err="1"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Valores</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grpSp>
      <p:grpSp>
        <p:nvGrpSpPr>
          <p:cNvPr id="31" name="Group 30">
            <a:extLst>
              <a:ext uri="{FF2B5EF4-FFF2-40B4-BE49-F238E27FC236}">
                <a16:creationId xmlns:a16="http://schemas.microsoft.com/office/drawing/2014/main" id="{EA5B96E0-9A33-48D3-ADFE-706D04B91C96}"/>
              </a:ext>
            </a:extLst>
          </p:cNvPr>
          <p:cNvGrpSpPr/>
          <p:nvPr/>
        </p:nvGrpSpPr>
        <p:grpSpPr>
          <a:xfrm>
            <a:off x="8996213" y="2194455"/>
            <a:ext cx="2012622" cy="2483143"/>
            <a:chOff x="7346338" y="4498658"/>
            <a:chExt cx="2012622" cy="2483143"/>
          </a:xfrm>
        </p:grpSpPr>
        <p:sp>
          <p:nvSpPr>
            <p:cNvPr id="35" name="TextBox 34">
              <a:extLst>
                <a:ext uri="{FF2B5EF4-FFF2-40B4-BE49-F238E27FC236}">
                  <a16:creationId xmlns:a16="http://schemas.microsoft.com/office/drawing/2014/main" id="{FFDED361-E913-4631-B585-A5D7380D81DD}"/>
                </a:ext>
              </a:extLst>
            </p:cNvPr>
            <p:cNvSpPr txBox="1"/>
            <p:nvPr/>
          </p:nvSpPr>
          <p:spPr>
            <a:xfrm>
              <a:off x="7346338" y="5019725"/>
              <a:ext cx="2012622" cy="1962076"/>
            </a:xfrm>
            <a:prstGeom prst="rect">
              <a:avLst/>
            </a:prstGeom>
            <a:noFill/>
          </p:spPr>
          <p:txBody>
            <a:bodyPr wrap="square" rtlCol="0">
              <a:spAutoFit/>
            </a:bodyPr>
            <a:lstStyle/>
            <a:p>
              <a:pPr algn="just">
                <a:lnSpc>
                  <a:spcPct val="150000"/>
                </a:lnSpc>
              </a:pPr>
              <a:r>
                <a:rPr lang="es-MX" sz="900" dirty="0">
                  <a:latin typeface="+mj-lt"/>
                </a:rPr>
                <a:t>Ser una empresa que se desarrolle de forma confiable y flexible, construyendo el cambio, afianzando el lazo con nuestros clientes en cada uno de sus proyectos, con una gestión que se anticipe y adapte fácilmente a las necesidades del consumidor.</a:t>
              </a:r>
              <a:endParaRPr lang="en-US" sz="900" dirty="0">
                <a:solidFill>
                  <a:schemeClr val="tx1">
                    <a:lumMod val="50000"/>
                    <a:lumOff val="50000"/>
                  </a:schemeClr>
                </a:solidFill>
                <a:latin typeface="+mj-lt"/>
                <a:ea typeface="Open Sans" panose="020B0606030504020204" pitchFamily="34" charset="0"/>
                <a:cs typeface="Open Sans" panose="020B0606030504020204" pitchFamily="34" charset="0"/>
              </a:endParaRPr>
            </a:p>
          </p:txBody>
        </p:sp>
        <p:sp>
          <p:nvSpPr>
            <p:cNvPr id="36" name="TextBox 35">
              <a:extLst>
                <a:ext uri="{FF2B5EF4-FFF2-40B4-BE49-F238E27FC236}">
                  <a16:creationId xmlns:a16="http://schemas.microsoft.com/office/drawing/2014/main" id="{603DB042-44DE-4964-BC68-F59EFA0910A5}"/>
                </a:ext>
              </a:extLst>
            </p:cNvPr>
            <p:cNvSpPr txBox="1"/>
            <p:nvPr/>
          </p:nvSpPr>
          <p:spPr>
            <a:xfrm>
              <a:off x="7346338" y="4498658"/>
              <a:ext cx="1695311" cy="339837"/>
            </a:xfrm>
            <a:prstGeom prst="rect">
              <a:avLst/>
            </a:prstGeom>
            <a:noFill/>
          </p:spPr>
          <p:txBody>
            <a:bodyPr wrap="square" rtlCol="0">
              <a:spAutoFit/>
            </a:bodyPr>
            <a:lstStyle/>
            <a:p>
              <a:pPr algn="just">
                <a:lnSpc>
                  <a:spcPct val="150000"/>
                </a:lnSpc>
              </a:pPr>
              <a:r>
                <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a:t>
              </a: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  </a:t>
              </a:r>
              <a:r>
                <a:rPr lang="en-US" sz="1200" b="1" dirty="0" err="1"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Visión</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38" name="Rectangle 37">
            <a:extLst>
              <a:ext uri="{FF2B5EF4-FFF2-40B4-BE49-F238E27FC236}">
                <a16:creationId xmlns:a16="http://schemas.microsoft.com/office/drawing/2014/main" id="{6D8CA497-5C5B-4E35-BD1B-A85E58FB12AB}"/>
              </a:ext>
            </a:extLst>
          </p:cNvPr>
          <p:cNvSpPr/>
          <p:nvPr/>
        </p:nvSpPr>
        <p:spPr>
          <a:xfrm>
            <a:off x="4893480" y="2965803"/>
            <a:ext cx="447558" cy="369332"/>
          </a:xfrm>
          <a:prstGeom prst="rect">
            <a:avLst/>
          </a:prstGeom>
        </p:spPr>
        <p:txBody>
          <a:bodyPr wrap="none">
            <a:spAutoFit/>
          </a:bodyPr>
          <a:lstStyle/>
          <a:p>
            <a:pPr algn="ctr"/>
            <a:r>
              <a:rPr lang="en-US">
                <a:solidFill>
                  <a:schemeClr val="bg1"/>
                </a:solidFill>
              </a:rPr>
              <a:t>01</a:t>
            </a:r>
            <a:endParaRPr lang="ru-RU" dirty="0">
              <a:solidFill>
                <a:schemeClr val="bg1"/>
              </a:solidFill>
            </a:endParaRPr>
          </a:p>
        </p:txBody>
      </p:sp>
      <p:sp>
        <p:nvSpPr>
          <p:cNvPr id="39" name="Rectangle 38">
            <a:extLst>
              <a:ext uri="{FF2B5EF4-FFF2-40B4-BE49-F238E27FC236}">
                <a16:creationId xmlns:a16="http://schemas.microsoft.com/office/drawing/2014/main" id="{7524CE2E-383B-44A8-8B31-593924FBCED8}"/>
              </a:ext>
            </a:extLst>
          </p:cNvPr>
          <p:cNvSpPr/>
          <p:nvPr/>
        </p:nvSpPr>
        <p:spPr>
          <a:xfrm>
            <a:off x="6850034" y="2965803"/>
            <a:ext cx="447558" cy="369332"/>
          </a:xfrm>
          <a:prstGeom prst="rect">
            <a:avLst/>
          </a:prstGeom>
        </p:spPr>
        <p:txBody>
          <a:bodyPr wrap="none">
            <a:spAutoFit/>
          </a:bodyPr>
          <a:lstStyle/>
          <a:p>
            <a:pPr algn="ctr"/>
            <a:r>
              <a:rPr lang="en-US">
                <a:solidFill>
                  <a:schemeClr val="bg1"/>
                </a:solidFill>
              </a:rPr>
              <a:t>02</a:t>
            </a:r>
            <a:endParaRPr lang="ru-RU" dirty="0">
              <a:solidFill>
                <a:schemeClr val="bg1"/>
              </a:solidFill>
            </a:endParaRPr>
          </a:p>
        </p:txBody>
      </p:sp>
      <p:sp>
        <p:nvSpPr>
          <p:cNvPr id="41" name="Rectangle 40">
            <a:extLst>
              <a:ext uri="{FF2B5EF4-FFF2-40B4-BE49-F238E27FC236}">
                <a16:creationId xmlns:a16="http://schemas.microsoft.com/office/drawing/2014/main" id="{099712FF-EC83-4F48-8B7F-74C87F618647}"/>
              </a:ext>
            </a:extLst>
          </p:cNvPr>
          <p:cNvSpPr/>
          <p:nvPr/>
        </p:nvSpPr>
        <p:spPr>
          <a:xfrm>
            <a:off x="5900732" y="4931887"/>
            <a:ext cx="447558" cy="369332"/>
          </a:xfrm>
          <a:prstGeom prst="rect">
            <a:avLst/>
          </a:prstGeom>
        </p:spPr>
        <p:txBody>
          <a:bodyPr wrap="none">
            <a:spAutoFit/>
          </a:bodyPr>
          <a:lstStyle/>
          <a:p>
            <a:pPr algn="ctr"/>
            <a:r>
              <a:rPr lang="en-US" dirty="0">
                <a:solidFill>
                  <a:schemeClr val="bg1"/>
                </a:solidFill>
              </a:rPr>
              <a:t>03</a:t>
            </a:r>
            <a:endParaRPr lang="ru-RU" dirty="0">
              <a:solidFill>
                <a:schemeClr val="bg1"/>
              </a:solidFill>
            </a:endParaRPr>
          </a:p>
        </p:txBody>
      </p:sp>
    </p:spTree>
    <p:extLst>
      <p:ext uri="{BB962C8B-B14F-4D97-AF65-F5344CB8AC3E}">
        <p14:creationId xmlns:p14="http://schemas.microsoft.com/office/powerpoint/2010/main" val="614381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D9EA15-8471-4123-A601-F7B14A85FE40}"/>
              </a:ext>
            </a:extLst>
          </p:cNvPr>
          <p:cNvSpPr txBox="1"/>
          <p:nvPr/>
        </p:nvSpPr>
        <p:spPr>
          <a:xfrm>
            <a:off x="9901626" y="1378695"/>
            <a:ext cx="2056231" cy="1938992"/>
          </a:xfrm>
          <a:prstGeom prst="rect">
            <a:avLst/>
          </a:prstGeom>
          <a:noFill/>
        </p:spPr>
        <p:txBody>
          <a:bodyPr wrap="square" rtlCol="0">
            <a:spAutoFit/>
          </a:bodyPr>
          <a:lstStyle/>
          <a:p>
            <a:r>
              <a:rPr lang="es-AR" sz="2000" b="1" dirty="0" smtClean="0">
                <a:ln w="19050">
                  <a:noFill/>
                </a:ln>
                <a:solidFill>
                  <a:schemeClr val="accent1"/>
                </a:solidFill>
                <a:latin typeface="+mj-lt"/>
              </a:rPr>
              <a:t>Calidad </a:t>
            </a:r>
            <a:r>
              <a:rPr lang="es-AR" sz="2000" b="1" dirty="0" smtClean="0">
                <a:ln w="19050">
                  <a:noFill/>
                </a:ln>
                <a:solidFill>
                  <a:schemeClr val="accent1">
                    <a:lumMod val="40000"/>
                    <a:lumOff val="60000"/>
                  </a:schemeClr>
                </a:solidFill>
                <a:latin typeface="+mj-lt"/>
              </a:rPr>
              <a:t>basada en </a:t>
            </a:r>
            <a:r>
              <a:rPr lang="es-AR" sz="2000" b="1" dirty="0" smtClean="0">
                <a:ln w="19050">
                  <a:noFill/>
                </a:ln>
                <a:solidFill>
                  <a:schemeClr val="accent1"/>
                </a:solidFill>
                <a:latin typeface="+mj-lt"/>
              </a:rPr>
              <a:t>normas GMP,   seriedad y </a:t>
            </a:r>
            <a:r>
              <a:rPr lang="es-AR" sz="2000" b="1" dirty="0" smtClean="0">
                <a:ln w="19050">
                  <a:noFill/>
                </a:ln>
                <a:solidFill>
                  <a:srgbClr val="C3CCC8"/>
                </a:solidFill>
                <a:latin typeface="+mj-lt"/>
              </a:rPr>
              <a:t>capacitación</a:t>
            </a:r>
          </a:p>
          <a:p>
            <a:r>
              <a:rPr lang="es-AR" sz="2000" b="1" dirty="0" smtClean="0">
                <a:ln w="19050">
                  <a:noFill/>
                </a:ln>
                <a:solidFill>
                  <a:srgbClr val="C3CCC8"/>
                </a:solidFill>
                <a:latin typeface="+mj-lt"/>
              </a:rPr>
              <a:t>constante. </a:t>
            </a:r>
            <a:endParaRPr lang="es-AR" sz="2000" b="1" dirty="0">
              <a:ln w="19050">
                <a:noFill/>
              </a:ln>
              <a:solidFill>
                <a:srgbClr val="C3CCC8"/>
              </a:solidFill>
              <a:latin typeface="+mj-lt"/>
            </a:endParaRPr>
          </a:p>
        </p:txBody>
      </p:sp>
      <p:grpSp>
        <p:nvGrpSpPr>
          <p:cNvPr id="6" name="Group 5">
            <a:extLst>
              <a:ext uri="{FF2B5EF4-FFF2-40B4-BE49-F238E27FC236}">
                <a16:creationId xmlns:a16="http://schemas.microsoft.com/office/drawing/2014/main" id="{3B5382DA-52AD-4065-85E2-2398B15F785F}"/>
              </a:ext>
            </a:extLst>
          </p:cNvPr>
          <p:cNvGrpSpPr/>
          <p:nvPr/>
        </p:nvGrpSpPr>
        <p:grpSpPr>
          <a:xfrm>
            <a:off x="456158" y="428311"/>
            <a:ext cx="545494" cy="123034"/>
            <a:chOff x="456156" y="366792"/>
            <a:chExt cx="545494" cy="123034"/>
          </a:xfrm>
        </p:grpSpPr>
        <p:sp>
          <p:nvSpPr>
            <p:cNvPr id="7" name="Rectangle 6">
              <a:extLst>
                <a:ext uri="{FF2B5EF4-FFF2-40B4-BE49-F238E27FC236}">
                  <a16:creationId xmlns:a16="http://schemas.microsoft.com/office/drawing/2014/main" id="{82CF323F-BC52-42CF-B308-7957315E1A56}"/>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a:extLst>
                <a:ext uri="{FF2B5EF4-FFF2-40B4-BE49-F238E27FC236}">
                  <a16:creationId xmlns:a16="http://schemas.microsoft.com/office/drawing/2014/main" id="{153B289B-B039-4EAB-9690-25849224C3D0}"/>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a:extLst>
                <a:ext uri="{FF2B5EF4-FFF2-40B4-BE49-F238E27FC236}">
                  <a16:creationId xmlns:a16="http://schemas.microsoft.com/office/drawing/2014/main" id="{135422B5-0DA6-4EBD-B635-B6109137E94F}"/>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cxnSp>
        <p:nvCxnSpPr>
          <p:cNvPr id="10" name="Straight Connector 9">
            <a:extLst>
              <a:ext uri="{FF2B5EF4-FFF2-40B4-BE49-F238E27FC236}">
                <a16:creationId xmlns:a16="http://schemas.microsoft.com/office/drawing/2014/main" id="{BB158D95-4E33-445E-8B68-A6AB82BBCAEC}"/>
              </a:ext>
            </a:extLst>
          </p:cNvPr>
          <p:cNvCxnSpPr>
            <a:cxnSpLocks/>
          </p:cNvCxnSpPr>
          <p:nvPr/>
        </p:nvCxnSpPr>
        <p:spPr>
          <a:xfrm>
            <a:off x="667387" y="3500416"/>
            <a:ext cx="511717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8C780702-702A-4951-82AD-3BAF0694B795}"/>
              </a:ext>
            </a:extLst>
          </p:cNvPr>
          <p:cNvGrpSpPr/>
          <p:nvPr/>
        </p:nvGrpSpPr>
        <p:grpSpPr>
          <a:xfrm>
            <a:off x="1230921" y="3749411"/>
            <a:ext cx="3913142" cy="1947583"/>
            <a:chOff x="7913984" y="783876"/>
            <a:chExt cx="3913142" cy="1389638"/>
          </a:xfrm>
        </p:grpSpPr>
        <p:sp>
          <p:nvSpPr>
            <p:cNvPr id="21" name="TextBox 20">
              <a:extLst>
                <a:ext uri="{FF2B5EF4-FFF2-40B4-BE49-F238E27FC236}">
                  <a16:creationId xmlns:a16="http://schemas.microsoft.com/office/drawing/2014/main" id="{53597B16-D47D-4B98-B818-78B1A436A0EB}"/>
                </a:ext>
              </a:extLst>
            </p:cNvPr>
            <p:cNvSpPr txBox="1"/>
            <p:nvPr/>
          </p:nvSpPr>
          <p:spPr>
            <a:xfrm>
              <a:off x="7913984" y="1415879"/>
              <a:ext cx="3728460" cy="757635"/>
            </a:xfrm>
            <a:prstGeom prst="rect">
              <a:avLst/>
            </a:prstGeom>
            <a:noFill/>
          </p:spPr>
          <p:txBody>
            <a:bodyPr wrap="square" rtlCol="0">
              <a:spAutoFit/>
            </a:bodyPr>
            <a:lstStyle/>
            <a:p>
              <a:pPr algn="just"/>
              <a:r>
                <a:rPr lang="es-AR" sz="900" dirty="0">
                  <a:latin typeface="+mj-lt"/>
                </a:rPr>
                <a:t>Nació con el propósito de brindar un servicio de calidad para la industria </a:t>
              </a:r>
              <a:r>
                <a:rPr lang="es-AR" sz="900" dirty="0" smtClean="0">
                  <a:latin typeface="+mj-lt"/>
                </a:rPr>
                <a:t>farmacéutica. </a:t>
              </a:r>
              <a:r>
                <a:rPr lang="es-AR" sz="900" dirty="0">
                  <a:latin typeface="+mj-lt"/>
                </a:rPr>
                <a:t>S</a:t>
              </a:r>
              <a:r>
                <a:rPr lang="es-AR" sz="900" dirty="0" smtClean="0">
                  <a:latin typeface="+mj-lt"/>
                </a:rPr>
                <a:t>iendo </a:t>
              </a:r>
              <a:r>
                <a:rPr lang="es-AR" sz="900" dirty="0">
                  <a:latin typeface="+mj-lt"/>
                </a:rPr>
                <a:t>sus ejes rectores el cumplimiento estricto de las normas y </a:t>
              </a:r>
              <a:r>
                <a:rPr lang="es-AR" sz="900" dirty="0" smtClean="0">
                  <a:latin typeface="+mj-lt"/>
                </a:rPr>
                <a:t>protocolos </a:t>
              </a:r>
              <a:r>
                <a:rPr lang="es-AR" sz="900" dirty="0">
                  <a:latin typeface="+mj-lt"/>
                </a:rPr>
                <a:t>y la </a:t>
              </a:r>
              <a:r>
                <a:rPr lang="es-AR" sz="900" dirty="0" smtClean="0">
                  <a:latin typeface="+mj-lt"/>
                </a:rPr>
                <a:t>perma</a:t>
              </a:r>
              <a:r>
                <a:rPr lang="es-AR" sz="900" dirty="0">
                  <a:latin typeface="+mj-lt"/>
                </a:rPr>
                <a:t>n</a:t>
              </a:r>
              <a:r>
                <a:rPr lang="es-AR" sz="900" dirty="0" smtClean="0">
                  <a:latin typeface="+mj-lt"/>
                </a:rPr>
                <a:t>ente </a:t>
              </a:r>
              <a:r>
                <a:rPr lang="es-AR" sz="900" dirty="0">
                  <a:latin typeface="+mj-lt"/>
                </a:rPr>
                <a:t>capacitación del equipo designado a esta </a:t>
              </a:r>
              <a:r>
                <a:rPr lang="es-AR" sz="900" dirty="0" smtClean="0">
                  <a:latin typeface="+mj-lt"/>
                </a:rPr>
                <a:t>división</a:t>
              </a:r>
              <a:r>
                <a:rPr lang="es-AR" sz="900" dirty="0">
                  <a:latin typeface="+mj-lt"/>
                </a:rPr>
                <a:t>,</a:t>
              </a:r>
              <a:r>
                <a:rPr lang="es-AR" sz="900" dirty="0" smtClean="0">
                  <a:latin typeface="+mj-lt"/>
                </a:rPr>
                <a:t> </a:t>
              </a:r>
              <a:r>
                <a:rPr lang="es-AR" sz="900" dirty="0">
                  <a:latin typeface="+mj-lt"/>
                </a:rPr>
                <a:t>c</a:t>
              </a:r>
              <a:r>
                <a:rPr lang="es-AR" sz="900" dirty="0" smtClean="0">
                  <a:latin typeface="+mj-lt"/>
                </a:rPr>
                <a:t>uya tarea específica es brindar acondicionamiento secundario adaptando su dinámica a los diferentes productos y presentaciones que la industria requiera. </a:t>
              </a:r>
              <a:endParaRPr lang="en-US" sz="900" dirty="0">
                <a:latin typeface="+mj-lt"/>
              </a:endParaRPr>
            </a:p>
          </p:txBody>
        </p:sp>
        <p:sp>
          <p:nvSpPr>
            <p:cNvPr id="22" name="TextBox 21">
              <a:extLst>
                <a:ext uri="{FF2B5EF4-FFF2-40B4-BE49-F238E27FC236}">
                  <a16:creationId xmlns:a16="http://schemas.microsoft.com/office/drawing/2014/main" id="{6792207F-734C-4AD1-B42D-AE7715AC85A1}"/>
                </a:ext>
              </a:extLst>
            </p:cNvPr>
            <p:cNvSpPr txBox="1"/>
            <p:nvPr/>
          </p:nvSpPr>
          <p:spPr>
            <a:xfrm>
              <a:off x="7913984" y="783876"/>
              <a:ext cx="3913142" cy="830997"/>
            </a:xfrm>
            <a:prstGeom prst="rect">
              <a:avLst/>
            </a:prstGeom>
            <a:noFill/>
          </p:spPr>
          <p:txBody>
            <a:bodyPr wrap="square" rtlCol="0">
              <a:spAutoFit/>
            </a:bodyPr>
            <a:lstStyle/>
            <a:p>
              <a:r>
                <a:rPr lang="es-AR" sz="2400" b="1" dirty="0" smtClean="0">
                  <a:ln w="19050">
                    <a:noFill/>
                  </a:ln>
                  <a:solidFill>
                    <a:schemeClr val="tx1">
                      <a:lumMod val="90000"/>
                      <a:lumOff val="10000"/>
                    </a:schemeClr>
                  </a:solidFill>
                  <a:latin typeface="+mj-lt"/>
                </a:rPr>
                <a:t>Nuestra División de servicios medicinales</a:t>
              </a:r>
              <a:endParaRPr lang="es-AR" sz="2400" b="1" dirty="0">
                <a:ln w="19050">
                  <a:noFill/>
                </a:ln>
                <a:solidFill>
                  <a:schemeClr val="tx1">
                    <a:lumMod val="90000"/>
                    <a:lumOff val="10000"/>
                  </a:schemeClr>
                </a:solidFill>
                <a:latin typeface="+mj-lt"/>
              </a:endParaRPr>
            </a:p>
          </p:txBody>
        </p:sp>
      </p:grpSp>
      <p:pic>
        <p:nvPicPr>
          <p:cNvPr id="23" name="Imagen 2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56301" y="2159734"/>
            <a:ext cx="2963497" cy="588189"/>
          </a:xfrm>
          <a:prstGeom prst="rect">
            <a:avLst/>
          </a:prstGeom>
        </p:spPr>
      </p:pic>
      <p:pic>
        <p:nvPicPr>
          <p:cNvPr id="3" name="Marcador de posición de imagen 2"/>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178924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A47C958-0F9C-4E76-8E0C-2AAD00D43D7B}"/>
              </a:ext>
            </a:extLst>
          </p:cNvPr>
          <p:cNvGrpSpPr/>
          <p:nvPr/>
        </p:nvGrpSpPr>
        <p:grpSpPr>
          <a:xfrm>
            <a:off x="456158" y="428311"/>
            <a:ext cx="545494" cy="123034"/>
            <a:chOff x="456156" y="366792"/>
            <a:chExt cx="545494" cy="123034"/>
          </a:xfrm>
        </p:grpSpPr>
        <p:sp>
          <p:nvSpPr>
            <p:cNvPr id="6" name="Rectangle 5">
              <a:extLst>
                <a:ext uri="{FF2B5EF4-FFF2-40B4-BE49-F238E27FC236}">
                  <a16:creationId xmlns:a16="http://schemas.microsoft.com/office/drawing/2014/main" id="{3418E433-FF7C-43A8-9F1C-CF7DE98A0C08}"/>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a:extLst>
                <a:ext uri="{FF2B5EF4-FFF2-40B4-BE49-F238E27FC236}">
                  <a16:creationId xmlns:a16="http://schemas.microsoft.com/office/drawing/2014/main" id="{E40CB046-8357-4DC9-B077-AAB789C320F1}"/>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a:extLst>
                <a:ext uri="{FF2B5EF4-FFF2-40B4-BE49-F238E27FC236}">
                  <a16:creationId xmlns:a16="http://schemas.microsoft.com/office/drawing/2014/main" id="{4D0A831C-8C53-4B17-A6D3-9A0478A5B5D5}"/>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0" name="Group 9">
            <a:extLst>
              <a:ext uri="{FF2B5EF4-FFF2-40B4-BE49-F238E27FC236}">
                <a16:creationId xmlns:a16="http://schemas.microsoft.com/office/drawing/2014/main" id="{DC6CF961-F411-4C77-8FE0-A377EB5144A2}"/>
              </a:ext>
            </a:extLst>
          </p:cNvPr>
          <p:cNvGrpSpPr/>
          <p:nvPr/>
        </p:nvGrpSpPr>
        <p:grpSpPr>
          <a:xfrm>
            <a:off x="8807249" y="1024485"/>
            <a:ext cx="2277148" cy="1258912"/>
            <a:chOff x="6066973" y="1094688"/>
            <a:chExt cx="2277148" cy="1258912"/>
          </a:xfrm>
        </p:grpSpPr>
        <p:sp>
          <p:nvSpPr>
            <p:cNvPr id="20" name="TextBox 19">
              <a:extLst>
                <a:ext uri="{FF2B5EF4-FFF2-40B4-BE49-F238E27FC236}">
                  <a16:creationId xmlns:a16="http://schemas.microsoft.com/office/drawing/2014/main" id="{4DDA68FC-1C18-43E4-8078-603903A281EA}"/>
                </a:ext>
              </a:extLst>
            </p:cNvPr>
            <p:cNvSpPr txBox="1"/>
            <p:nvPr/>
          </p:nvSpPr>
          <p:spPr>
            <a:xfrm>
              <a:off x="6066973" y="1660205"/>
              <a:ext cx="2277148" cy="693395"/>
            </a:xfrm>
            <a:prstGeom prst="rect">
              <a:avLst/>
            </a:prstGeom>
            <a:noFill/>
          </p:spPr>
          <p:txBody>
            <a:bodyPr wrap="square" rtlCol="0">
              <a:spAutoFit/>
            </a:bodyPr>
            <a:lstStyle/>
            <a:p>
              <a:pPr algn="just">
                <a:lnSpc>
                  <a:spcPct val="150000"/>
                </a:lnSpc>
              </a:pPr>
              <a:r>
                <a:rPr lang="es-MX"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Todas nuestras plantas siguen las regulaciones de seguridad e higiene dictadas por la NORMA ISO y GMP. </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1" name="TextBox 20">
              <a:extLst>
                <a:ext uri="{FF2B5EF4-FFF2-40B4-BE49-F238E27FC236}">
                  <a16:creationId xmlns:a16="http://schemas.microsoft.com/office/drawing/2014/main" id="{A4FBB8C1-59EB-465B-9259-AE55DB649530}"/>
                </a:ext>
              </a:extLst>
            </p:cNvPr>
            <p:cNvSpPr txBox="1"/>
            <p:nvPr/>
          </p:nvSpPr>
          <p:spPr>
            <a:xfrm>
              <a:off x="6066973" y="1094688"/>
              <a:ext cx="2162622" cy="369332"/>
            </a:xfrm>
            <a:prstGeom prst="rect">
              <a:avLst/>
            </a:prstGeom>
            <a:noFill/>
          </p:spPr>
          <p:txBody>
            <a:bodyPr wrap="square" rtlCol="0">
              <a:spAutoFit/>
            </a:bodyPr>
            <a:lstStyle/>
            <a:p>
              <a:pPr algn="just">
                <a:lnSpc>
                  <a:spcPct val="150000"/>
                </a:lnSpc>
              </a:pP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a:t>
              </a:r>
              <a:r>
                <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a:t>
              </a: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s-AR"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HIGIENE Y SEGURIDAD</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11" name="Group 10">
            <a:extLst>
              <a:ext uri="{FF2B5EF4-FFF2-40B4-BE49-F238E27FC236}">
                <a16:creationId xmlns:a16="http://schemas.microsoft.com/office/drawing/2014/main" id="{4F410B0A-A4DB-4FA3-9046-324ACF3D5295}"/>
              </a:ext>
            </a:extLst>
          </p:cNvPr>
          <p:cNvGrpSpPr/>
          <p:nvPr/>
        </p:nvGrpSpPr>
        <p:grpSpPr>
          <a:xfrm>
            <a:off x="8807249" y="2953517"/>
            <a:ext cx="2277148" cy="1298847"/>
            <a:chOff x="6066973" y="1094688"/>
            <a:chExt cx="2277148" cy="1298847"/>
          </a:xfrm>
        </p:grpSpPr>
        <p:sp>
          <p:nvSpPr>
            <p:cNvPr id="18" name="TextBox 17">
              <a:extLst>
                <a:ext uri="{FF2B5EF4-FFF2-40B4-BE49-F238E27FC236}">
                  <a16:creationId xmlns:a16="http://schemas.microsoft.com/office/drawing/2014/main" id="{9E77A531-781B-4C35-8D55-539091F0C5B6}"/>
                </a:ext>
              </a:extLst>
            </p:cNvPr>
            <p:cNvSpPr txBox="1"/>
            <p:nvPr/>
          </p:nvSpPr>
          <p:spPr>
            <a:xfrm>
              <a:off x="6066973" y="1700140"/>
              <a:ext cx="2277148" cy="693395"/>
            </a:xfrm>
            <a:prstGeom prst="rect">
              <a:avLst/>
            </a:prstGeom>
            <a:noFill/>
          </p:spPr>
          <p:txBody>
            <a:bodyPr wrap="square" rtlCol="0">
              <a:spAutoFit/>
            </a:bodyPr>
            <a:lstStyle/>
            <a:p>
              <a:pPr algn="just">
                <a:lnSpc>
                  <a:spcPct val="150000"/>
                </a:lnSpc>
              </a:pPr>
              <a:r>
                <a:rPr lang="es-MX"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Nuestro gran capital, 12 años de trayectoria nos avalan e impulsan esta nueva etapa.</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TextBox 18">
              <a:extLst>
                <a:ext uri="{FF2B5EF4-FFF2-40B4-BE49-F238E27FC236}">
                  <a16:creationId xmlns:a16="http://schemas.microsoft.com/office/drawing/2014/main" id="{AECAFDDA-3882-49A0-8870-37F52FFDF71F}"/>
                </a:ext>
              </a:extLst>
            </p:cNvPr>
            <p:cNvSpPr txBox="1"/>
            <p:nvPr/>
          </p:nvSpPr>
          <p:spPr>
            <a:xfrm>
              <a:off x="6066973" y="1094688"/>
              <a:ext cx="2162622" cy="339837"/>
            </a:xfrm>
            <a:prstGeom prst="rect">
              <a:avLst/>
            </a:prstGeom>
            <a:noFill/>
          </p:spPr>
          <p:txBody>
            <a:bodyPr wrap="square" rtlCol="0">
              <a:spAutoFit/>
            </a:bodyPr>
            <a:lstStyle/>
            <a:p>
              <a:pPr algn="just">
                <a:lnSpc>
                  <a:spcPct val="150000"/>
                </a:lnSpc>
              </a:pPr>
              <a:r>
                <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IV</a:t>
              </a: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s-AR"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CONFIANZA</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12" name="Group 11">
            <a:extLst>
              <a:ext uri="{FF2B5EF4-FFF2-40B4-BE49-F238E27FC236}">
                <a16:creationId xmlns:a16="http://schemas.microsoft.com/office/drawing/2014/main" id="{08A0417E-3384-4A0C-93F7-05DE1F099FAB}"/>
              </a:ext>
            </a:extLst>
          </p:cNvPr>
          <p:cNvGrpSpPr/>
          <p:nvPr/>
        </p:nvGrpSpPr>
        <p:grpSpPr>
          <a:xfrm>
            <a:off x="5655362" y="1064420"/>
            <a:ext cx="2277148" cy="1258912"/>
            <a:chOff x="6066973" y="1094688"/>
            <a:chExt cx="2277148" cy="1258912"/>
          </a:xfrm>
        </p:grpSpPr>
        <p:sp>
          <p:nvSpPr>
            <p:cNvPr id="16" name="TextBox 15">
              <a:extLst>
                <a:ext uri="{FF2B5EF4-FFF2-40B4-BE49-F238E27FC236}">
                  <a16:creationId xmlns:a16="http://schemas.microsoft.com/office/drawing/2014/main" id="{075B0F5C-D511-4B27-A32C-15EE82F654F5}"/>
                </a:ext>
              </a:extLst>
            </p:cNvPr>
            <p:cNvSpPr txBox="1"/>
            <p:nvPr/>
          </p:nvSpPr>
          <p:spPr>
            <a:xfrm>
              <a:off x="6066973" y="1660205"/>
              <a:ext cx="2277148" cy="693395"/>
            </a:xfrm>
            <a:prstGeom prst="rect">
              <a:avLst/>
            </a:prstGeom>
            <a:noFill/>
          </p:spPr>
          <p:txBody>
            <a:bodyPr wrap="square" rtlCol="0">
              <a:spAutoFit/>
            </a:bodyPr>
            <a:lstStyle/>
            <a:p>
              <a:pPr algn="just">
                <a:lnSpc>
                  <a:spcPct val="150000"/>
                </a:lnSpc>
              </a:pPr>
              <a:r>
                <a:rPr lang="es-MX"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Eliminamos de raíz la posibilidad del MIX UP, Designando líneas exclusivas por partida de producto.</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46154453-74B4-4C2F-ABEB-EA3FBC2E0811}"/>
                </a:ext>
              </a:extLst>
            </p:cNvPr>
            <p:cNvSpPr txBox="1"/>
            <p:nvPr/>
          </p:nvSpPr>
          <p:spPr>
            <a:xfrm>
              <a:off x="6066973" y="1094688"/>
              <a:ext cx="2162622" cy="369332"/>
            </a:xfrm>
            <a:prstGeom prst="rect">
              <a:avLst/>
            </a:prstGeom>
            <a:noFill/>
          </p:spPr>
          <p:txBody>
            <a:bodyPr wrap="square" rtlCol="0">
              <a:spAutoFit/>
            </a:bodyPr>
            <a:lstStyle/>
            <a:p>
              <a:pPr algn="just">
                <a:lnSpc>
                  <a:spcPct val="150000"/>
                </a:lnSpc>
              </a:pP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  </a:t>
              </a:r>
              <a:r>
                <a:rPr lang="es-AR"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CERO MIX UP</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13" name="Group 12">
            <a:extLst>
              <a:ext uri="{FF2B5EF4-FFF2-40B4-BE49-F238E27FC236}">
                <a16:creationId xmlns:a16="http://schemas.microsoft.com/office/drawing/2014/main" id="{93D02AC9-ED68-42EB-8E66-BF4D8B0F6DBF}"/>
              </a:ext>
            </a:extLst>
          </p:cNvPr>
          <p:cNvGrpSpPr/>
          <p:nvPr/>
        </p:nvGrpSpPr>
        <p:grpSpPr>
          <a:xfrm>
            <a:off x="5655361" y="2993452"/>
            <a:ext cx="2794955" cy="1696596"/>
            <a:chOff x="6066972" y="1094688"/>
            <a:chExt cx="2794955" cy="1696596"/>
          </a:xfrm>
        </p:grpSpPr>
        <p:sp>
          <p:nvSpPr>
            <p:cNvPr id="14" name="TextBox 13">
              <a:extLst>
                <a:ext uri="{FF2B5EF4-FFF2-40B4-BE49-F238E27FC236}">
                  <a16:creationId xmlns:a16="http://schemas.microsoft.com/office/drawing/2014/main" id="{316FCF0A-2D53-4C9C-9C52-034DA67AF48D}"/>
                </a:ext>
              </a:extLst>
            </p:cNvPr>
            <p:cNvSpPr txBox="1"/>
            <p:nvPr/>
          </p:nvSpPr>
          <p:spPr>
            <a:xfrm>
              <a:off x="6066973" y="1660205"/>
              <a:ext cx="2547344" cy="1131079"/>
            </a:xfrm>
            <a:prstGeom prst="rect">
              <a:avLst/>
            </a:prstGeom>
            <a:noFill/>
          </p:spPr>
          <p:txBody>
            <a:bodyPr wrap="square" rtlCol="0">
              <a:spAutoFit/>
            </a:bodyPr>
            <a:lstStyle/>
            <a:p>
              <a:pPr algn="just">
                <a:lnSpc>
                  <a:spcPct val="150000"/>
                </a:lnSpc>
              </a:pPr>
              <a:r>
                <a:rPr lang="es-MX"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Contamos con un equipo joven, dinámico y capacitado. Infraestructura de primer nivel en constante renovación y adecuación a diferentes formatos de trabajo. Lo que nos permite brindar un servicio </a:t>
              </a:r>
              <a:r>
                <a:rPr lang="es-MX" sz="900" dirty="0" smtClean="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de excelencia</a:t>
              </a:r>
              <a:r>
                <a:rPr lang="es-MX"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endParaRPr lang="en-US" sz="9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14">
              <a:extLst>
                <a:ext uri="{FF2B5EF4-FFF2-40B4-BE49-F238E27FC236}">
                  <a16:creationId xmlns:a16="http://schemas.microsoft.com/office/drawing/2014/main" id="{BBDC2D5C-D7D7-41F4-A047-94A4614E33D6}"/>
                </a:ext>
              </a:extLst>
            </p:cNvPr>
            <p:cNvSpPr txBox="1"/>
            <p:nvPr/>
          </p:nvSpPr>
          <p:spPr>
            <a:xfrm>
              <a:off x="6066972" y="1094688"/>
              <a:ext cx="2794955" cy="369332"/>
            </a:xfrm>
            <a:prstGeom prst="rect">
              <a:avLst/>
            </a:prstGeom>
            <a:noFill/>
          </p:spPr>
          <p:txBody>
            <a:bodyPr wrap="square" rtlCol="0">
              <a:spAutoFit/>
            </a:bodyPr>
            <a:lstStyle/>
            <a:p>
              <a:pPr algn="just">
                <a:lnSpc>
                  <a:spcPct val="150000"/>
                </a:lnSpc>
              </a:pP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a:t>
              </a:r>
              <a:r>
                <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II</a:t>
              </a:r>
              <a:r>
                <a:rPr lang="id-ID"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s-AR" sz="12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SERVICIO Y PROFESIONALIDAD</a:t>
              </a:r>
              <a:endParaRPr lang="en-US" sz="1200"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22" name="Straight Connector 21">
            <a:extLst>
              <a:ext uri="{FF2B5EF4-FFF2-40B4-BE49-F238E27FC236}">
                <a16:creationId xmlns:a16="http://schemas.microsoft.com/office/drawing/2014/main" id="{62AD8A7D-C81E-42CA-800D-06C51A3559C9}"/>
              </a:ext>
            </a:extLst>
          </p:cNvPr>
          <p:cNvCxnSpPr>
            <a:cxnSpLocks/>
          </p:cNvCxnSpPr>
          <p:nvPr/>
        </p:nvCxnSpPr>
        <p:spPr>
          <a:xfrm flipH="1">
            <a:off x="5749290" y="5098548"/>
            <a:ext cx="52205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E77869EF-7048-4169-AC2F-6DB48905FD2C}"/>
              </a:ext>
            </a:extLst>
          </p:cNvPr>
          <p:cNvGrpSpPr/>
          <p:nvPr/>
        </p:nvGrpSpPr>
        <p:grpSpPr>
          <a:xfrm>
            <a:off x="1321039" y="1064420"/>
            <a:ext cx="3245240" cy="583333"/>
            <a:chOff x="150770" y="1539169"/>
            <a:chExt cx="3630649" cy="583333"/>
          </a:xfrm>
        </p:grpSpPr>
        <p:sp>
          <p:nvSpPr>
            <p:cNvPr id="24" name="TextBox 23">
              <a:extLst>
                <a:ext uri="{FF2B5EF4-FFF2-40B4-BE49-F238E27FC236}">
                  <a16:creationId xmlns:a16="http://schemas.microsoft.com/office/drawing/2014/main" id="{7F43743E-33F2-4756-8B81-804F27C3DEBD}"/>
                </a:ext>
              </a:extLst>
            </p:cNvPr>
            <p:cNvSpPr txBox="1"/>
            <p:nvPr/>
          </p:nvSpPr>
          <p:spPr>
            <a:xfrm>
              <a:off x="150770" y="1539169"/>
              <a:ext cx="3630649" cy="461665"/>
            </a:xfrm>
            <a:prstGeom prst="rect">
              <a:avLst/>
            </a:prstGeom>
            <a:noFill/>
          </p:spPr>
          <p:txBody>
            <a:bodyPr wrap="square" rtlCol="0">
              <a:spAutoFit/>
            </a:bodyPr>
            <a:lstStyle/>
            <a:p>
              <a:r>
                <a:rPr lang="es-AR" sz="2400" b="1" dirty="0" smtClean="0">
                  <a:ln w="19050">
                    <a:noFill/>
                  </a:ln>
                  <a:solidFill>
                    <a:schemeClr val="tx1">
                      <a:lumMod val="90000"/>
                      <a:lumOff val="10000"/>
                    </a:schemeClr>
                  </a:solidFill>
                  <a:latin typeface="+mj-lt"/>
                </a:rPr>
                <a:t>Nuestro servicio</a:t>
              </a:r>
              <a:endParaRPr lang="id-ID" sz="2400" b="1" dirty="0">
                <a:ln w="19050">
                  <a:noFill/>
                </a:ln>
                <a:solidFill>
                  <a:schemeClr val="tx1">
                    <a:lumMod val="90000"/>
                    <a:lumOff val="10000"/>
                  </a:schemeClr>
                </a:solidFill>
                <a:latin typeface="+mj-lt"/>
              </a:endParaRPr>
            </a:p>
          </p:txBody>
        </p:sp>
        <p:sp>
          <p:nvSpPr>
            <p:cNvPr id="25" name="TextBox 24">
              <a:extLst>
                <a:ext uri="{FF2B5EF4-FFF2-40B4-BE49-F238E27FC236}">
                  <a16:creationId xmlns:a16="http://schemas.microsoft.com/office/drawing/2014/main" id="{328CA68C-4195-4753-9BDF-8F4F2B35C6F8}"/>
                </a:ext>
              </a:extLst>
            </p:cNvPr>
            <p:cNvSpPr txBox="1"/>
            <p:nvPr/>
          </p:nvSpPr>
          <p:spPr>
            <a:xfrm>
              <a:off x="150770" y="1885834"/>
              <a:ext cx="3351863" cy="236668"/>
            </a:xfrm>
            <a:prstGeom prst="rect">
              <a:avLst/>
            </a:prstGeom>
            <a:noFill/>
          </p:spPr>
          <p:txBody>
            <a:bodyPr wrap="square" rtlCol="0">
              <a:spAutoFit/>
            </a:bodyPr>
            <a:lstStyle/>
            <a:p>
              <a:pPr>
                <a:lnSpc>
                  <a:spcPct val="150000"/>
                </a:lnSpc>
              </a:pPr>
              <a:r>
                <a:rPr lang="es-AR" sz="700" spc="300" dirty="0" smtClean="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Acondicionamiento secundario</a:t>
              </a:r>
              <a:endParaRPr lang="id-ID" sz="700" spc="3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27" name="Freeform 7"/>
          <p:cNvSpPr>
            <a:spLocks/>
          </p:cNvSpPr>
          <p:nvPr/>
        </p:nvSpPr>
        <p:spPr bwMode="auto">
          <a:xfrm>
            <a:off x="2943659" y="2489991"/>
            <a:ext cx="1722438" cy="1722438"/>
          </a:xfrm>
          <a:custGeom>
            <a:avLst/>
            <a:gdLst>
              <a:gd name="T0" fmla="*/ 354 w 381"/>
              <a:gd name="T1" fmla="*/ 0 h 381"/>
              <a:gd name="T2" fmla="*/ 27 w 381"/>
              <a:gd name="T3" fmla="*/ 0 h 381"/>
              <a:gd name="T4" fmla="*/ 0 w 381"/>
              <a:gd name="T5" fmla="*/ 27 h 381"/>
              <a:gd name="T6" fmla="*/ 0 w 381"/>
              <a:gd name="T7" fmla="*/ 381 h 381"/>
              <a:gd name="T8" fmla="*/ 354 w 381"/>
              <a:gd name="T9" fmla="*/ 381 h 381"/>
              <a:gd name="T10" fmla="*/ 381 w 381"/>
              <a:gd name="T11" fmla="*/ 354 h 381"/>
              <a:gd name="T12" fmla="*/ 381 w 381"/>
              <a:gd name="T13" fmla="*/ 27 h 381"/>
              <a:gd name="T14" fmla="*/ 354 w 381"/>
              <a:gd name="T15" fmla="*/ 0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1" h="381">
                <a:moveTo>
                  <a:pt x="354" y="0"/>
                </a:moveTo>
                <a:cubicBezTo>
                  <a:pt x="27" y="0"/>
                  <a:pt x="27" y="0"/>
                  <a:pt x="27" y="0"/>
                </a:cubicBezTo>
                <a:cubicBezTo>
                  <a:pt x="12" y="0"/>
                  <a:pt x="0" y="12"/>
                  <a:pt x="0" y="27"/>
                </a:cubicBezTo>
                <a:cubicBezTo>
                  <a:pt x="0" y="381"/>
                  <a:pt x="0" y="381"/>
                  <a:pt x="0" y="381"/>
                </a:cubicBezTo>
                <a:cubicBezTo>
                  <a:pt x="354" y="381"/>
                  <a:pt x="354" y="381"/>
                  <a:pt x="354" y="381"/>
                </a:cubicBezTo>
                <a:cubicBezTo>
                  <a:pt x="369" y="381"/>
                  <a:pt x="381" y="369"/>
                  <a:pt x="381" y="354"/>
                </a:cubicBezTo>
                <a:cubicBezTo>
                  <a:pt x="381" y="27"/>
                  <a:pt x="381" y="27"/>
                  <a:pt x="381" y="27"/>
                </a:cubicBezTo>
                <a:cubicBezTo>
                  <a:pt x="381" y="12"/>
                  <a:pt x="369" y="0"/>
                  <a:pt x="354" y="0"/>
                </a:cubicBezTo>
                <a:close/>
              </a:path>
            </a:pathLst>
          </a:custGeom>
          <a:solidFill>
            <a:srgbClr val="D9D9D9"/>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endParaRPr>
          </a:p>
          <a:p>
            <a:r>
              <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rPr>
              <a:t>HIGIENE Y SEGURIDAD</a:t>
            </a:r>
            <a:endParaRPr lang="en-US" sz="11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28" name="Freeform 141"/>
          <p:cNvSpPr>
            <a:spLocks/>
          </p:cNvSpPr>
          <p:nvPr/>
        </p:nvSpPr>
        <p:spPr bwMode="auto">
          <a:xfrm>
            <a:off x="1221221" y="2489991"/>
            <a:ext cx="2387601" cy="1722438"/>
          </a:xfrm>
          <a:custGeom>
            <a:avLst/>
            <a:gdLst>
              <a:gd name="connsiteX0" fmla="*/ 122063 w 2387601"/>
              <a:gd name="connsiteY0" fmla="*/ 0 h 1722438"/>
              <a:gd name="connsiteX1" fmla="*/ 1600376 w 2387601"/>
              <a:gd name="connsiteY1" fmla="*/ 0 h 1722438"/>
              <a:gd name="connsiteX2" fmla="*/ 1722438 w 2387601"/>
              <a:gd name="connsiteY2" fmla="*/ 122063 h 1722438"/>
              <a:gd name="connsiteX3" fmla="*/ 1722438 w 2387601"/>
              <a:gd name="connsiteY3" fmla="*/ 797221 h 1722438"/>
              <a:gd name="connsiteX4" fmla="*/ 1722438 w 2387601"/>
              <a:gd name="connsiteY4" fmla="*/ 858837 h 1722438"/>
              <a:gd name="connsiteX5" fmla="*/ 1849136 w 2387601"/>
              <a:gd name="connsiteY5" fmla="*/ 980749 h 1722438"/>
              <a:gd name="connsiteX6" fmla="*/ 2039183 w 2387601"/>
              <a:gd name="connsiteY6" fmla="*/ 958173 h 1722438"/>
              <a:gd name="connsiteX7" fmla="*/ 2170405 w 2387601"/>
              <a:gd name="connsiteY7" fmla="*/ 917536 h 1722438"/>
              <a:gd name="connsiteX8" fmla="*/ 2387601 w 2387601"/>
              <a:gd name="connsiteY8" fmla="*/ 1134269 h 1722438"/>
              <a:gd name="connsiteX9" fmla="*/ 2170405 w 2387601"/>
              <a:gd name="connsiteY9" fmla="*/ 1351002 h 1722438"/>
              <a:gd name="connsiteX10" fmla="*/ 2039183 w 2387601"/>
              <a:gd name="connsiteY10" fmla="*/ 1310364 h 1722438"/>
              <a:gd name="connsiteX11" fmla="*/ 1849136 w 2387601"/>
              <a:gd name="connsiteY11" fmla="*/ 1287788 h 1722438"/>
              <a:gd name="connsiteX12" fmla="*/ 1722438 w 2387601"/>
              <a:gd name="connsiteY12" fmla="*/ 1409700 h 1722438"/>
              <a:gd name="connsiteX13" fmla="*/ 1722438 w 2387601"/>
              <a:gd name="connsiteY13" fmla="*/ 1440731 h 1722438"/>
              <a:gd name="connsiteX14" fmla="*/ 1722438 w 2387601"/>
              <a:gd name="connsiteY14" fmla="*/ 1722438 h 1722438"/>
              <a:gd name="connsiteX15" fmla="*/ 122063 w 2387601"/>
              <a:gd name="connsiteY15" fmla="*/ 1722438 h 1722438"/>
              <a:gd name="connsiteX16" fmla="*/ 0 w 2387601"/>
              <a:gd name="connsiteY16" fmla="*/ 1600376 h 1722438"/>
              <a:gd name="connsiteX17" fmla="*/ 0 w 2387601"/>
              <a:gd name="connsiteY17" fmla="*/ 122063 h 1722438"/>
              <a:gd name="connsiteX18" fmla="*/ 122063 w 2387601"/>
              <a:gd name="connsiteY18" fmla="*/ 0 h 1722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87601" h="1722438">
                <a:moveTo>
                  <a:pt x="122063" y="0"/>
                </a:moveTo>
                <a:cubicBezTo>
                  <a:pt x="122063" y="0"/>
                  <a:pt x="122063" y="0"/>
                  <a:pt x="1600376" y="0"/>
                </a:cubicBezTo>
                <a:cubicBezTo>
                  <a:pt x="1668188" y="0"/>
                  <a:pt x="1722438" y="54250"/>
                  <a:pt x="1722438" y="122063"/>
                </a:cubicBezTo>
                <a:cubicBezTo>
                  <a:pt x="1722438" y="122063"/>
                  <a:pt x="1722438" y="122063"/>
                  <a:pt x="1722438" y="797221"/>
                </a:cubicBezTo>
                <a:lnTo>
                  <a:pt x="1722438" y="858837"/>
                </a:lnTo>
                <a:cubicBezTo>
                  <a:pt x="1749588" y="908505"/>
                  <a:pt x="1799362" y="958173"/>
                  <a:pt x="1849136" y="980749"/>
                </a:cubicBezTo>
                <a:cubicBezTo>
                  <a:pt x="1921535" y="1012356"/>
                  <a:pt x="1980359" y="985265"/>
                  <a:pt x="2039183" y="958173"/>
                </a:cubicBezTo>
                <a:cubicBezTo>
                  <a:pt x="2079907" y="940112"/>
                  <a:pt x="2120631" y="917536"/>
                  <a:pt x="2170405" y="917536"/>
                </a:cubicBezTo>
                <a:cubicBezTo>
                  <a:pt x="2288053" y="917536"/>
                  <a:pt x="2387601" y="1016872"/>
                  <a:pt x="2387601" y="1134269"/>
                </a:cubicBezTo>
                <a:cubicBezTo>
                  <a:pt x="2387601" y="1256181"/>
                  <a:pt x="2288053" y="1351002"/>
                  <a:pt x="2170405" y="1351002"/>
                </a:cubicBezTo>
                <a:cubicBezTo>
                  <a:pt x="2120631" y="1351002"/>
                  <a:pt x="2079907" y="1332941"/>
                  <a:pt x="2039183" y="1310364"/>
                </a:cubicBezTo>
                <a:cubicBezTo>
                  <a:pt x="1980359" y="1283273"/>
                  <a:pt x="1921535" y="1256181"/>
                  <a:pt x="1849136" y="1287788"/>
                </a:cubicBezTo>
                <a:cubicBezTo>
                  <a:pt x="1799362" y="1314879"/>
                  <a:pt x="1749588" y="1360032"/>
                  <a:pt x="1722438" y="1409700"/>
                </a:cubicBezTo>
                <a:lnTo>
                  <a:pt x="1722438" y="1440731"/>
                </a:lnTo>
                <a:cubicBezTo>
                  <a:pt x="1722438" y="1528643"/>
                  <a:pt x="1722438" y="1622415"/>
                  <a:pt x="1722438" y="1722438"/>
                </a:cubicBezTo>
                <a:cubicBezTo>
                  <a:pt x="1722438" y="1722438"/>
                  <a:pt x="1722438" y="1722438"/>
                  <a:pt x="122063" y="1722438"/>
                </a:cubicBezTo>
                <a:cubicBezTo>
                  <a:pt x="54250" y="1722438"/>
                  <a:pt x="0" y="1668188"/>
                  <a:pt x="0" y="1600376"/>
                </a:cubicBezTo>
                <a:cubicBezTo>
                  <a:pt x="0" y="1600376"/>
                  <a:pt x="0" y="1600376"/>
                  <a:pt x="0" y="122063"/>
                </a:cubicBezTo>
                <a:cubicBezTo>
                  <a:pt x="0" y="54250"/>
                  <a:pt x="54250" y="0"/>
                  <a:pt x="122063" y="0"/>
                </a:cubicBezTo>
                <a:close/>
              </a:path>
            </a:pathLst>
          </a:custGeom>
          <a:solidFill>
            <a:schemeClr val="bg1">
              <a:lumMod val="85000"/>
            </a:schemeClr>
          </a:solidFill>
          <a:ln w="9525">
            <a:solidFill>
              <a:schemeClr val="bg2"/>
            </a:solidFill>
            <a:round/>
            <a:headEnd/>
            <a:tailEnd/>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es-AR" b="1" dirty="0" smtClean="0">
              <a:solidFill>
                <a:schemeClr val="tx1">
                  <a:lumMod val="90000"/>
                  <a:lumOff val="10000"/>
                </a:schemeClr>
              </a:solidFill>
              <a:latin typeface="+mj-lt"/>
              <a:ea typeface="Open Sans" panose="020B0606030504020204" pitchFamily="34" charset="0"/>
              <a:cs typeface="Open Sans" panose="020B0606030504020204" pitchFamily="34" charset="0"/>
            </a:endParaRPr>
          </a:p>
          <a:p>
            <a:pPr algn="just"/>
            <a:r>
              <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rPr>
              <a:t>CERO </a:t>
            </a:r>
            <a:r>
              <a:rPr lang="es-AR" sz="1100" b="1" dirty="0">
                <a:solidFill>
                  <a:schemeClr val="tx1">
                    <a:lumMod val="90000"/>
                    <a:lumOff val="10000"/>
                  </a:schemeClr>
                </a:solidFill>
                <a:latin typeface="+mj-lt"/>
                <a:ea typeface="Open Sans" panose="020B0606030504020204" pitchFamily="34" charset="0"/>
                <a:cs typeface="Open Sans" panose="020B0606030504020204" pitchFamily="34" charset="0"/>
              </a:rPr>
              <a:t>MIX UP</a:t>
            </a:r>
            <a:endParaRPr lang="en-US" sz="11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29" name="Freeform 140"/>
          <p:cNvSpPr>
            <a:spLocks/>
          </p:cNvSpPr>
          <p:nvPr/>
        </p:nvSpPr>
        <p:spPr bwMode="auto">
          <a:xfrm>
            <a:off x="1221221" y="3547266"/>
            <a:ext cx="1722438" cy="2387600"/>
          </a:xfrm>
          <a:custGeom>
            <a:avLst/>
            <a:gdLst>
              <a:gd name="connsiteX0" fmla="*/ 1138907 w 1722438"/>
              <a:gd name="connsiteY0" fmla="*/ 0 h 2387600"/>
              <a:gd name="connsiteX1" fmla="*/ 1351028 w 1722438"/>
              <a:gd name="connsiteY1" fmla="*/ 217196 h 2387600"/>
              <a:gd name="connsiteX2" fmla="*/ 1314923 w 1722438"/>
              <a:gd name="connsiteY2" fmla="*/ 348419 h 2387600"/>
              <a:gd name="connsiteX3" fmla="*/ 1292356 w 1722438"/>
              <a:gd name="connsiteY3" fmla="*/ 538465 h 2387600"/>
              <a:gd name="connsiteX4" fmla="*/ 1340874 w 1722438"/>
              <a:gd name="connsiteY4" fmla="*/ 611995 h 2387600"/>
              <a:gd name="connsiteX5" fmla="*/ 1409699 w 1722438"/>
              <a:gd name="connsiteY5" fmla="*/ 665162 h 2387600"/>
              <a:gd name="connsiteX6" fmla="*/ 1440732 w 1722438"/>
              <a:gd name="connsiteY6" fmla="*/ 665162 h 2387600"/>
              <a:gd name="connsiteX7" fmla="*/ 1722438 w 1722438"/>
              <a:gd name="connsiteY7" fmla="*/ 665162 h 2387600"/>
              <a:gd name="connsiteX8" fmla="*/ 1722438 w 1722438"/>
              <a:gd name="connsiteY8" fmla="*/ 2265538 h 2387600"/>
              <a:gd name="connsiteX9" fmla="*/ 1600376 w 1722438"/>
              <a:gd name="connsiteY9" fmla="*/ 2387600 h 2387600"/>
              <a:gd name="connsiteX10" fmla="*/ 122063 w 1722438"/>
              <a:gd name="connsiteY10" fmla="*/ 2387600 h 2387600"/>
              <a:gd name="connsiteX11" fmla="*/ 0 w 1722438"/>
              <a:gd name="connsiteY11" fmla="*/ 2265538 h 2387600"/>
              <a:gd name="connsiteX12" fmla="*/ 0 w 1722438"/>
              <a:gd name="connsiteY12" fmla="*/ 787225 h 2387600"/>
              <a:gd name="connsiteX13" fmla="*/ 122063 w 1722438"/>
              <a:gd name="connsiteY13" fmla="*/ 665162 h 2387600"/>
              <a:gd name="connsiteX14" fmla="*/ 797221 w 1722438"/>
              <a:gd name="connsiteY14" fmla="*/ 665162 h 2387600"/>
              <a:gd name="connsiteX15" fmla="*/ 863602 w 1722438"/>
              <a:gd name="connsiteY15" fmla="*/ 665162 h 2387600"/>
              <a:gd name="connsiteX16" fmla="*/ 932427 w 1722438"/>
              <a:gd name="connsiteY16" fmla="*/ 611995 h 2387600"/>
              <a:gd name="connsiteX17" fmla="*/ 980944 w 1722438"/>
              <a:gd name="connsiteY17" fmla="*/ 538465 h 2387600"/>
              <a:gd name="connsiteX18" fmla="*/ 958378 w 1722438"/>
              <a:gd name="connsiteY18" fmla="*/ 348419 h 2387600"/>
              <a:gd name="connsiteX19" fmla="*/ 922272 w 1722438"/>
              <a:gd name="connsiteY19" fmla="*/ 217196 h 2387600"/>
              <a:gd name="connsiteX20" fmla="*/ 1138907 w 1722438"/>
              <a:gd name="connsiteY20" fmla="*/ 0 h 238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22438" h="2387600">
                <a:moveTo>
                  <a:pt x="1138907" y="0"/>
                </a:moveTo>
                <a:cubicBezTo>
                  <a:pt x="1256251" y="0"/>
                  <a:pt x="1351028" y="99548"/>
                  <a:pt x="1351028" y="217196"/>
                </a:cubicBezTo>
                <a:cubicBezTo>
                  <a:pt x="1351028" y="266970"/>
                  <a:pt x="1332975" y="307694"/>
                  <a:pt x="1314923" y="348419"/>
                </a:cubicBezTo>
                <a:cubicBezTo>
                  <a:pt x="1287843" y="407243"/>
                  <a:pt x="1256251" y="466066"/>
                  <a:pt x="1292356" y="538465"/>
                </a:cubicBezTo>
                <a:cubicBezTo>
                  <a:pt x="1303639" y="565615"/>
                  <a:pt x="1320564" y="590502"/>
                  <a:pt x="1340874" y="611995"/>
                </a:cubicBezTo>
                <a:lnTo>
                  <a:pt x="1409699" y="665162"/>
                </a:lnTo>
                <a:lnTo>
                  <a:pt x="1440732" y="665162"/>
                </a:lnTo>
                <a:cubicBezTo>
                  <a:pt x="1528643" y="665162"/>
                  <a:pt x="1622415" y="665162"/>
                  <a:pt x="1722438" y="665162"/>
                </a:cubicBezTo>
                <a:lnTo>
                  <a:pt x="1722438" y="2265538"/>
                </a:lnTo>
                <a:cubicBezTo>
                  <a:pt x="1722438" y="2333350"/>
                  <a:pt x="1668188" y="2387600"/>
                  <a:pt x="1600376" y="2387600"/>
                </a:cubicBezTo>
                <a:cubicBezTo>
                  <a:pt x="1600376" y="2387600"/>
                  <a:pt x="1600376" y="2387600"/>
                  <a:pt x="122063" y="2387600"/>
                </a:cubicBezTo>
                <a:cubicBezTo>
                  <a:pt x="54250" y="2387600"/>
                  <a:pt x="0" y="2333350"/>
                  <a:pt x="0" y="2265538"/>
                </a:cubicBezTo>
                <a:cubicBezTo>
                  <a:pt x="0" y="2265538"/>
                  <a:pt x="0" y="2265538"/>
                  <a:pt x="0" y="787225"/>
                </a:cubicBezTo>
                <a:cubicBezTo>
                  <a:pt x="0" y="719412"/>
                  <a:pt x="54250" y="665162"/>
                  <a:pt x="122063" y="665162"/>
                </a:cubicBezTo>
                <a:cubicBezTo>
                  <a:pt x="122063" y="665162"/>
                  <a:pt x="122063" y="665162"/>
                  <a:pt x="797221" y="665162"/>
                </a:cubicBezTo>
                <a:lnTo>
                  <a:pt x="863602" y="665162"/>
                </a:lnTo>
                <a:lnTo>
                  <a:pt x="932427" y="611995"/>
                </a:lnTo>
                <a:cubicBezTo>
                  <a:pt x="952736" y="590502"/>
                  <a:pt x="969661" y="565615"/>
                  <a:pt x="980944" y="538465"/>
                </a:cubicBezTo>
                <a:cubicBezTo>
                  <a:pt x="1017050" y="466066"/>
                  <a:pt x="989970" y="407243"/>
                  <a:pt x="958378" y="348419"/>
                </a:cubicBezTo>
                <a:cubicBezTo>
                  <a:pt x="940325" y="307694"/>
                  <a:pt x="922272" y="266970"/>
                  <a:pt x="922272" y="217196"/>
                </a:cubicBezTo>
                <a:cubicBezTo>
                  <a:pt x="922272" y="99548"/>
                  <a:pt x="1017050" y="0"/>
                  <a:pt x="1138907" y="0"/>
                </a:cubicBezTo>
                <a:close/>
              </a:path>
            </a:pathLst>
          </a:custGeom>
          <a:solidFill>
            <a:srgbClr val="D9D9D9"/>
          </a:solidFill>
          <a:ln w="9525">
            <a:solidFill>
              <a:schemeClr val="bg1"/>
            </a:solidFill>
            <a:round/>
            <a:headEnd/>
            <a:tailEnd/>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s-AR"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pPr algn="r"/>
            <a:endParaRPr lang="es-AR"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pPr algn="r"/>
            <a:endParaRPr lang="es-AR"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pPr algn="r"/>
            <a:endParaRPr lang="es-AR"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pPr algn="r"/>
            <a:endParaRPr lang="es-AR" sz="1400"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endParaRPr>
          </a:p>
          <a:p>
            <a:r>
              <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rPr>
              <a:t>SERVICIO Y </a:t>
            </a:r>
          </a:p>
          <a:p>
            <a:r>
              <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rPr>
              <a:t>PROFESIONALIDAD</a:t>
            </a:r>
            <a:endParaRPr lang="en-US" sz="11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
        <p:nvSpPr>
          <p:cNvPr id="30" name="Freeform 139"/>
          <p:cNvSpPr>
            <a:spLocks/>
          </p:cNvSpPr>
          <p:nvPr/>
        </p:nvSpPr>
        <p:spPr bwMode="auto">
          <a:xfrm>
            <a:off x="2283259" y="4212428"/>
            <a:ext cx="2382838" cy="1722438"/>
          </a:xfrm>
          <a:custGeom>
            <a:avLst/>
            <a:gdLst>
              <a:gd name="connsiteX0" fmla="*/ 660400 w 2382838"/>
              <a:gd name="connsiteY0" fmla="*/ 0 h 1722438"/>
              <a:gd name="connsiteX1" fmla="*/ 2260776 w 2382838"/>
              <a:gd name="connsiteY1" fmla="*/ 0 h 1722438"/>
              <a:gd name="connsiteX2" fmla="*/ 2382838 w 2382838"/>
              <a:gd name="connsiteY2" fmla="*/ 122062 h 1722438"/>
              <a:gd name="connsiteX3" fmla="*/ 2382838 w 2382838"/>
              <a:gd name="connsiteY3" fmla="*/ 1600376 h 1722438"/>
              <a:gd name="connsiteX4" fmla="*/ 2260776 w 2382838"/>
              <a:gd name="connsiteY4" fmla="*/ 1722438 h 1722438"/>
              <a:gd name="connsiteX5" fmla="*/ 782463 w 2382838"/>
              <a:gd name="connsiteY5" fmla="*/ 1722438 h 1722438"/>
              <a:gd name="connsiteX6" fmla="*/ 660400 w 2382838"/>
              <a:gd name="connsiteY6" fmla="*/ 1600376 h 1722438"/>
              <a:gd name="connsiteX7" fmla="*/ 660400 w 2382838"/>
              <a:gd name="connsiteY7" fmla="*/ 925217 h 1722438"/>
              <a:gd name="connsiteX8" fmla="*/ 660400 w 2382838"/>
              <a:gd name="connsiteY8" fmla="*/ 863600 h 1722438"/>
              <a:gd name="connsiteX9" fmla="*/ 533748 w 2382838"/>
              <a:gd name="connsiteY9" fmla="*/ 741337 h 1722438"/>
              <a:gd name="connsiteX10" fmla="*/ 343770 w 2382838"/>
              <a:gd name="connsiteY10" fmla="*/ 763978 h 1722438"/>
              <a:gd name="connsiteX11" fmla="*/ 217118 w 2382838"/>
              <a:gd name="connsiteY11" fmla="*/ 800204 h 1722438"/>
              <a:gd name="connsiteX12" fmla="*/ 0 w 2382838"/>
              <a:gd name="connsiteY12" fmla="*/ 587375 h 1722438"/>
              <a:gd name="connsiteX13" fmla="*/ 217118 w 2382838"/>
              <a:gd name="connsiteY13" fmla="*/ 370018 h 1722438"/>
              <a:gd name="connsiteX14" fmla="*/ 343770 w 2382838"/>
              <a:gd name="connsiteY14" fmla="*/ 410772 h 1722438"/>
              <a:gd name="connsiteX15" fmla="*/ 533748 w 2382838"/>
              <a:gd name="connsiteY15" fmla="*/ 433414 h 1722438"/>
              <a:gd name="connsiteX16" fmla="*/ 660400 w 2382838"/>
              <a:gd name="connsiteY16" fmla="*/ 311150 h 1722438"/>
              <a:gd name="connsiteX17" fmla="*/ 660400 w 2382838"/>
              <a:gd name="connsiteY17" fmla="*/ 281707 h 1722438"/>
              <a:gd name="connsiteX18" fmla="*/ 660400 w 2382838"/>
              <a:gd name="connsiteY18" fmla="*/ 0 h 1722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82838" h="1722438">
                <a:moveTo>
                  <a:pt x="660400" y="0"/>
                </a:moveTo>
                <a:cubicBezTo>
                  <a:pt x="660400" y="0"/>
                  <a:pt x="660400" y="0"/>
                  <a:pt x="2260776" y="0"/>
                </a:cubicBezTo>
                <a:cubicBezTo>
                  <a:pt x="2328588" y="0"/>
                  <a:pt x="2382838" y="54250"/>
                  <a:pt x="2382838" y="122062"/>
                </a:cubicBezTo>
                <a:cubicBezTo>
                  <a:pt x="2382838" y="122062"/>
                  <a:pt x="2382838" y="122062"/>
                  <a:pt x="2382838" y="1600376"/>
                </a:cubicBezTo>
                <a:cubicBezTo>
                  <a:pt x="2382838" y="1668188"/>
                  <a:pt x="2328588" y="1722438"/>
                  <a:pt x="2260776" y="1722438"/>
                </a:cubicBezTo>
                <a:cubicBezTo>
                  <a:pt x="2260776" y="1722438"/>
                  <a:pt x="2260776" y="1722438"/>
                  <a:pt x="782463" y="1722438"/>
                </a:cubicBezTo>
                <a:cubicBezTo>
                  <a:pt x="714650" y="1722438"/>
                  <a:pt x="660400" y="1668188"/>
                  <a:pt x="660400" y="1600376"/>
                </a:cubicBezTo>
                <a:cubicBezTo>
                  <a:pt x="660400" y="1600376"/>
                  <a:pt x="660400" y="1600376"/>
                  <a:pt x="660400" y="925217"/>
                </a:cubicBezTo>
                <a:lnTo>
                  <a:pt x="660400" y="863600"/>
                </a:lnTo>
                <a:cubicBezTo>
                  <a:pt x="633260" y="809261"/>
                  <a:pt x="588028" y="763978"/>
                  <a:pt x="533748" y="741337"/>
                </a:cubicBezTo>
                <a:cubicBezTo>
                  <a:pt x="461376" y="709639"/>
                  <a:pt x="402573" y="736808"/>
                  <a:pt x="343770" y="763978"/>
                </a:cubicBezTo>
                <a:cubicBezTo>
                  <a:pt x="303061" y="782091"/>
                  <a:pt x="262351" y="800204"/>
                  <a:pt x="217118" y="800204"/>
                </a:cubicBezTo>
                <a:cubicBezTo>
                  <a:pt x="94989" y="800204"/>
                  <a:pt x="0" y="705110"/>
                  <a:pt x="0" y="587375"/>
                </a:cubicBezTo>
                <a:cubicBezTo>
                  <a:pt x="0" y="465112"/>
                  <a:pt x="94989" y="370018"/>
                  <a:pt x="217118" y="370018"/>
                </a:cubicBezTo>
                <a:cubicBezTo>
                  <a:pt x="262351" y="370018"/>
                  <a:pt x="303061" y="388131"/>
                  <a:pt x="343770" y="410772"/>
                </a:cubicBezTo>
                <a:cubicBezTo>
                  <a:pt x="402573" y="437942"/>
                  <a:pt x="461376" y="465112"/>
                  <a:pt x="533748" y="433414"/>
                </a:cubicBezTo>
                <a:cubicBezTo>
                  <a:pt x="588028" y="406244"/>
                  <a:pt x="633260" y="360961"/>
                  <a:pt x="660400" y="311150"/>
                </a:cubicBezTo>
                <a:lnTo>
                  <a:pt x="660400" y="281707"/>
                </a:lnTo>
                <a:cubicBezTo>
                  <a:pt x="660400" y="193795"/>
                  <a:pt x="660400" y="100023"/>
                  <a:pt x="660400" y="0"/>
                </a:cubicBezTo>
                <a:close/>
              </a:path>
            </a:pathLst>
          </a:custGeom>
          <a:solidFill>
            <a:srgbClr val="D9D9D9"/>
          </a:solidFill>
          <a:ln w="9525">
            <a:solidFill>
              <a:schemeClr val="bg1"/>
            </a:solidFill>
            <a:round/>
            <a:headEnd/>
            <a:tailEnd/>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s-AR"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p>
          <a:p>
            <a:pPr algn="just">
              <a:lnSpc>
                <a:spcPct val="150000"/>
              </a:lnSpc>
            </a:pPr>
            <a:r>
              <a:rPr lang="es-AR"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endParaRPr lang="es-AR"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endParaRPr>
          </a:p>
          <a:p>
            <a:pPr algn="just">
              <a:lnSpc>
                <a:spcPct val="150000"/>
              </a:lnSpc>
            </a:pPr>
            <a:r>
              <a:rPr lang="es-AR" b="1" dirty="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s-AR" b="1" dirty="0" smtClean="0">
                <a:solidFill>
                  <a:schemeClr val="tx1">
                    <a:lumMod val="90000"/>
                    <a:lumOff val="10000"/>
                  </a:schemeClr>
                </a:solidFill>
                <a:latin typeface="Open Sans" panose="020B0606030504020204" pitchFamily="34" charset="0"/>
                <a:ea typeface="Open Sans" panose="020B0606030504020204" pitchFamily="34" charset="0"/>
                <a:cs typeface="Open Sans" panose="020B0606030504020204" pitchFamily="34" charset="0"/>
              </a:rPr>
              <a:t>             </a:t>
            </a:r>
            <a:r>
              <a:rPr lang="es-AR" sz="1100" b="1" dirty="0" smtClean="0">
                <a:solidFill>
                  <a:schemeClr val="tx1">
                    <a:lumMod val="90000"/>
                    <a:lumOff val="10000"/>
                  </a:schemeClr>
                </a:solidFill>
                <a:latin typeface="+mj-lt"/>
                <a:ea typeface="Open Sans" panose="020B0606030504020204" pitchFamily="34" charset="0"/>
                <a:cs typeface="Open Sans" panose="020B0606030504020204" pitchFamily="34" charset="0"/>
              </a:rPr>
              <a:t>CONFIANZA</a:t>
            </a:r>
            <a:endParaRPr lang="en-US" sz="1100" b="1" dirty="0">
              <a:solidFill>
                <a:schemeClr val="tx1">
                  <a:lumMod val="90000"/>
                  <a:lumOff val="10000"/>
                </a:schemeClr>
              </a:solidFill>
              <a:latin typeface="+mj-lt"/>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7220164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6" name="TextBox 25">
            <a:extLst>
              <a:ext uri="{FF2B5EF4-FFF2-40B4-BE49-F238E27FC236}">
                <a16:creationId xmlns:a16="http://schemas.microsoft.com/office/drawing/2014/main" id="{CDE771D7-5320-4784-86A6-521339A7D6DB}"/>
              </a:ext>
            </a:extLst>
          </p:cNvPr>
          <p:cNvSpPr txBox="1"/>
          <p:nvPr/>
        </p:nvSpPr>
        <p:spPr>
          <a:xfrm>
            <a:off x="739405" y="2370782"/>
            <a:ext cx="3568831" cy="1015663"/>
          </a:xfrm>
          <a:prstGeom prst="rect">
            <a:avLst/>
          </a:prstGeom>
          <a:noFill/>
        </p:spPr>
        <p:txBody>
          <a:bodyPr wrap="square" rtlCol="0">
            <a:spAutoFit/>
          </a:bodyPr>
          <a:lstStyle/>
          <a:p>
            <a:r>
              <a:rPr lang="es-MX" sz="6000" b="1" dirty="0" smtClean="0">
                <a:ln w="19050">
                  <a:noFill/>
                </a:ln>
                <a:solidFill>
                  <a:schemeClr val="tx1">
                    <a:lumMod val="90000"/>
                    <a:lumOff val="10000"/>
                  </a:schemeClr>
                </a:solidFill>
                <a:latin typeface="+mj-lt"/>
              </a:rPr>
              <a:t>MIX-UP</a:t>
            </a:r>
            <a:endParaRPr lang="id-ID" sz="6000" b="1" dirty="0">
              <a:ln w="19050">
                <a:noFill/>
              </a:ln>
              <a:solidFill>
                <a:schemeClr val="tx1">
                  <a:lumMod val="90000"/>
                  <a:lumOff val="10000"/>
                </a:schemeClr>
              </a:solidFill>
              <a:latin typeface="+mj-lt"/>
            </a:endParaRPr>
          </a:p>
        </p:txBody>
      </p:sp>
      <p:pic>
        <p:nvPicPr>
          <p:cNvPr id="2" name="Imagen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146222" y="130629"/>
            <a:ext cx="7124700" cy="6858000"/>
          </a:xfrm>
          <a:prstGeom prst="rect">
            <a:avLst/>
          </a:prstGeom>
        </p:spPr>
      </p:pic>
      <p:pic>
        <p:nvPicPr>
          <p:cNvPr id="4" name="Imagen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264072" y="3386445"/>
            <a:ext cx="753988" cy="756266"/>
          </a:xfrm>
          <a:prstGeom prst="rect">
            <a:avLst/>
          </a:prstGeom>
        </p:spPr>
      </p:pic>
      <p:sp>
        <p:nvSpPr>
          <p:cNvPr id="3" name="Rectángulo 2"/>
          <p:cNvSpPr/>
          <p:nvPr/>
        </p:nvSpPr>
        <p:spPr>
          <a:xfrm>
            <a:off x="739405" y="1758195"/>
            <a:ext cx="3146452" cy="1015663"/>
          </a:xfrm>
          <a:prstGeom prst="rect">
            <a:avLst/>
          </a:prstGeom>
        </p:spPr>
        <p:txBody>
          <a:bodyPr wrap="square">
            <a:spAutoFit/>
          </a:bodyPr>
          <a:lstStyle/>
          <a:p>
            <a:r>
              <a:rPr lang="es-MX" sz="6000" b="1" dirty="0">
                <a:ln w="19050">
                  <a:noFill/>
                </a:ln>
                <a:solidFill>
                  <a:schemeClr val="tx1">
                    <a:lumMod val="90000"/>
                    <a:lumOff val="10000"/>
                  </a:schemeClr>
                </a:solidFill>
                <a:latin typeface="+mj-lt"/>
              </a:rPr>
              <a:t>CERO</a:t>
            </a:r>
          </a:p>
        </p:txBody>
      </p:sp>
    </p:spTree>
    <p:extLst>
      <p:ext uri="{BB962C8B-B14F-4D97-AF65-F5344CB8AC3E}">
        <p14:creationId xmlns:p14="http://schemas.microsoft.com/office/powerpoint/2010/main" val="23665383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500"/>
                                  </p:stCondLst>
                                  <p:childTnLst>
                                    <p:animEffect transition="out" filter="wipe(dow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22" presetClass="entr" presetSubtype="4" fill="hold" grpId="0" nodeType="withEffect">
                                  <p:stCondLst>
                                    <p:cond delay="500"/>
                                  </p:stCondLst>
                                  <p:childTnLst>
                                    <p:set>
                                      <p:cBhvr>
                                        <p:cTn id="9" dur="1" fill="hold">
                                          <p:stCondLst>
                                            <p:cond delay="0"/>
                                          </p:stCondLst>
                                        </p:cTn>
                                        <p:tgtEl>
                                          <p:spTgt spid="26"/>
                                        </p:tgtEl>
                                        <p:attrNameLst>
                                          <p:attrName>style.visibility</p:attrName>
                                        </p:attrNameLst>
                                      </p:cBhvr>
                                      <p:to>
                                        <p:strVal val="visible"/>
                                      </p:to>
                                    </p:set>
                                    <p:animEffect transition="in" filter="wipe(down)">
                                      <p:cBhvr>
                                        <p:cTn id="10" dur="500"/>
                                        <p:tgtEl>
                                          <p:spTgt spid="2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29653" y="1150578"/>
            <a:ext cx="330056" cy="799250"/>
          </a:xfrm>
          <a:prstGeom prst="rect">
            <a:avLst/>
          </a:prstGeom>
        </p:spPr>
      </p:pic>
      <p:pic>
        <p:nvPicPr>
          <p:cNvPr id="4" name="Imagen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08978" y="1090944"/>
            <a:ext cx="881543" cy="1126749"/>
          </a:xfrm>
          <a:prstGeom prst="rect">
            <a:avLst/>
          </a:prstGeom>
        </p:spPr>
      </p:pic>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667387" y="2147797"/>
            <a:ext cx="3838592" cy="1754326"/>
          </a:xfrm>
          <a:prstGeom prst="rect">
            <a:avLst/>
          </a:prstGeom>
        </p:spPr>
        <p:txBody>
          <a:bodyPr wrap="square">
            <a:spAutoFit/>
          </a:bodyPr>
          <a:lstStyle/>
          <a:p>
            <a:r>
              <a:rPr lang="es-MX" sz="3600" b="1" dirty="0" smtClean="0">
                <a:ln w="19050">
                  <a:noFill/>
                </a:ln>
                <a:solidFill>
                  <a:schemeClr val="tx1">
                    <a:lumMod val="90000"/>
                    <a:lumOff val="10000"/>
                  </a:schemeClr>
                </a:solidFill>
                <a:latin typeface="+mj-lt"/>
              </a:rPr>
              <a:t>Procedimiento selectivo de recepción</a:t>
            </a:r>
            <a:endParaRPr lang="es-MX" sz="3600" b="1" dirty="0">
              <a:ln w="19050">
                <a:noFill/>
              </a:ln>
              <a:solidFill>
                <a:schemeClr val="tx1">
                  <a:lumMod val="90000"/>
                  <a:lumOff val="10000"/>
                </a:schemeClr>
              </a:solidFill>
              <a:latin typeface="+mj-lt"/>
            </a:endParaRPr>
          </a:p>
        </p:txBody>
      </p:sp>
      <p:pic>
        <p:nvPicPr>
          <p:cNvPr id="2" name="Imagen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79399" y="551343"/>
            <a:ext cx="2350299" cy="2311372"/>
          </a:xfrm>
          <a:prstGeom prst="rect">
            <a:avLst/>
          </a:prstGeom>
        </p:spPr>
      </p:pic>
      <p:sp>
        <p:nvSpPr>
          <p:cNvPr id="15" name="TextBox 20">
            <a:extLst>
              <a:ext uri="{FF2B5EF4-FFF2-40B4-BE49-F238E27FC236}">
                <a16:creationId xmlns:a16="http://schemas.microsoft.com/office/drawing/2014/main" id="{53597B16-D47D-4B98-B818-78B1A436A0EB}"/>
              </a:ext>
            </a:extLst>
          </p:cNvPr>
          <p:cNvSpPr txBox="1"/>
          <p:nvPr/>
        </p:nvSpPr>
        <p:spPr>
          <a:xfrm>
            <a:off x="7620852" y="1146487"/>
            <a:ext cx="2679285" cy="507831"/>
          </a:xfrm>
          <a:prstGeom prst="rect">
            <a:avLst/>
          </a:prstGeom>
          <a:noFill/>
        </p:spPr>
        <p:txBody>
          <a:bodyPr wrap="square" rtlCol="0">
            <a:spAutoFit/>
          </a:bodyPr>
          <a:lstStyle/>
          <a:p>
            <a:pPr algn="just"/>
            <a:r>
              <a:rPr lang="es-AR" sz="900" dirty="0" smtClean="0">
                <a:latin typeface="+mj-lt"/>
              </a:rPr>
              <a:t>Al recibir los materiales, los mismos se indexan a nuestro sistema administrativo mediante código de barras.</a:t>
            </a:r>
            <a:endParaRPr lang="en-US" sz="900" dirty="0">
              <a:latin typeface="+mj-lt"/>
            </a:endParaRPr>
          </a:p>
        </p:txBody>
      </p:sp>
      <p:pic>
        <p:nvPicPr>
          <p:cNvPr id="9" name="Imagen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29386" y="2628142"/>
            <a:ext cx="1604931" cy="1628697"/>
          </a:xfrm>
          <a:prstGeom prst="rect">
            <a:avLst/>
          </a:prstGeom>
        </p:spPr>
      </p:pic>
      <p:sp>
        <p:nvSpPr>
          <p:cNvPr id="24" name="TextBox 20">
            <a:extLst>
              <a:ext uri="{FF2B5EF4-FFF2-40B4-BE49-F238E27FC236}">
                <a16:creationId xmlns:a16="http://schemas.microsoft.com/office/drawing/2014/main" id="{53597B16-D47D-4B98-B818-78B1A436A0EB}"/>
              </a:ext>
            </a:extLst>
          </p:cNvPr>
          <p:cNvSpPr txBox="1"/>
          <p:nvPr/>
        </p:nvSpPr>
        <p:spPr>
          <a:xfrm>
            <a:off x="7620852" y="3188574"/>
            <a:ext cx="2679285" cy="369332"/>
          </a:xfrm>
          <a:prstGeom prst="rect">
            <a:avLst/>
          </a:prstGeom>
          <a:noFill/>
        </p:spPr>
        <p:txBody>
          <a:bodyPr wrap="square" rtlCol="0">
            <a:spAutoFit/>
          </a:bodyPr>
          <a:lstStyle/>
          <a:p>
            <a:pPr algn="just"/>
            <a:r>
              <a:rPr lang="es-AR" sz="900" dirty="0" smtClean="0">
                <a:latin typeface="+mj-lt"/>
              </a:rPr>
              <a:t>Las piezas se catalogan y almacenan en espacios adecuados y designados para ello.</a:t>
            </a:r>
            <a:endParaRPr lang="en-US" sz="900" dirty="0">
              <a:latin typeface="+mj-lt"/>
            </a:endParaRPr>
          </a:p>
        </p:txBody>
      </p:sp>
      <p:pic>
        <p:nvPicPr>
          <p:cNvPr id="12" name="Imagen 11"/>
          <p:cNvPicPr>
            <a:picLocks noChangeAspect="1"/>
          </p:cNvPicPr>
          <p:nvPr/>
        </p:nvPicPr>
        <p:blipFill>
          <a:blip r:embed="rId6"/>
          <a:stretch>
            <a:fillRect/>
          </a:stretch>
        </p:blipFill>
        <p:spPr>
          <a:xfrm>
            <a:off x="6139307" y="4512697"/>
            <a:ext cx="863082" cy="1526153"/>
          </a:xfrm>
          <a:prstGeom prst="rect">
            <a:avLst/>
          </a:prstGeom>
        </p:spPr>
      </p:pic>
      <p:sp>
        <p:nvSpPr>
          <p:cNvPr id="25" name="TextBox 20">
            <a:extLst>
              <a:ext uri="{FF2B5EF4-FFF2-40B4-BE49-F238E27FC236}">
                <a16:creationId xmlns:a16="http://schemas.microsoft.com/office/drawing/2014/main" id="{53597B16-D47D-4B98-B818-78B1A436A0EB}"/>
              </a:ext>
            </a:extLst>
          </p:cNvPr>
          <p:cNvSpPr txBox="1"/>
          <p:nvPr/>
        </p:nvSpPr>
        <p:spPr>
          <a:xfrm>
            <a:off x="7620852" y="4845924"/>
            <a:ext cx="2679285" cy="646331"/>
          </a:xfrm>
          <a:prstGeom prst="rect">
            <a:avLst/>
          </a:prstGeom>
          <a:noFill/>
        </p:spPr>
        <p:txBody>
          <a:bodyPr wrap="square" rtlCol="0">
            <a:spAutoFit/>
          </a:bodyPr>
          <a:lstStyle/>
          <a:p>
            <a:pPr algn="just"/>
            <a:r>
              <a:rPr lang="es-AR" sz="900" dirty="0" smtClean="0">
                <a:latin typeface="+mj-lt"/>
              </a:rPr>
              <a:t>Nuestro sistema administrativo genera las órdenes de producción, segregando los materiales y ligando las piezas con la OP y sus contrapartes.</a:t>
            </a:r>
            <a:endParaRPr lang="en-US" sz="900" dirty="0">
              <a:latin typeface="+mj-lt"/>
            </a:endParaRPr>
          </a:p>
        </p:txBody>
      </p:sp>
    </p:spTree>
    <p:extLst>
      <p:ext uri="{BB962C8B-B14F-4D97-AF65-F5344CB8AC3E}">
        <p14:creationId xmlns:p14="http://schemas.microsoft.com/office/powerpoint/2010/main" val="354922564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16667E-7 -2.59259E-6 L 0.55664 1.0125 " pathEditMode="relative" rAng="0" ptsTypes="AA">
                                      <p:cBhvr>
                                        <p:cTn id="6" dur="2000" fill="hold"/>
                                        <p:tgtEl>
                                          <p:spTgt spid="2"/>
                                        </p:tgtEl>
                                        <p:attrNameLst>
                                          <p:attrName>ppt_x</p:attrName>
                                          <p:attrName>ppt_y</p:attrName>
                                        </p:attrNameLst>
                                      </p:cBhvr>
                                      <p:rCtr x="27826" y="50625"/>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25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2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n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84911" y="1603102"/>
            <a:ext cx="436194" cy="1089389"/>
          </a:xfrm>
          <a:prstGeom prst="rect">
            <a:avLst/>
          </a:prstGeom>
        </p:spPr>
      </p:pic>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22307" y="2380308"/>
            <a:ext cx="436194" cy="1089389"/>
          </a:xfrm>
          <a:prstGeom prst="rect">
            <a:avLst/>
          </a:prstGeom>
        </p:spPr>
      </p:pic>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517676" y="2147797"/>
            <a:ext cx="3972835" cy="954107"/>
          </a:xfrm>
          <a:prstGeom prst="rect">
            <a:avLst/>
          </a:prstGeom>
        </p:spPr>
        <p:txBody>
          <a:bodyPr wrap="square">
            <a:spAutoFit/>
          </a:bodyPr>
          <a:lstStyle/>
          <a:p>
            <a:r>
              <a:rPr lang="es-MX" sz="2800" b="1" dirty="0" smtClean="0">
                <a:ln w="19050">
                  <a:noFill/>
                </a:ln>
                <a:solidFill>
                  <a:schemeClr val="tx1">
                    <a:lumMod val="90000"/>
                    <a:lumOff val="10000"/>
                  </a:schemeClr>
                </a:solidFill>
                <a:latin typeface="+mj-lt"/>
              </a:rPr>
              <a:t>Acondicionamiento</a:t>
            </a:r>
          </a:p>
          <a:p>
            <a:r>
              <a:rPr lang="es-MX" sz="2800" b="1" dirty="0" smtClean="0">
                <a:ln w="19050">
                  <a:noFill/>
                </a:ln>
                <a:solidFill>
                  <a:schemeClr val="tx1">
                    <a:lumMod val="90000"/>
                    <a:lumOff val="10000"/>
                  </a:schemeClr>
                </a:solidFill>
                <a:latin typeface="+mj-lt"/>
              </a:rPr>
              <a:t>Secundario.</a:t>
            </a:r>
            <a:endParaRPr lang="es-MX" sz="2800" b="1" dirty="0">
              <a:ln w="19050">
                <a:noFill/>
              </a:ln>
              <a:solidFill>
                <a:schemeClr val="tx1">
                  <a:lumMod val="90000"/>
                  <a:lumOff val="10000"/>
                </a:schemeClr>
              </a:solidFill>
              <a:latin typeface="+mj-lt"/>
            </a:endParaRPr>
          </a:p>
        </p:txBody>
      </p:sp>
      <p:sp>
        <p:nvSpPr>
          <p:cNvPr id="25" name="TextBox 20">
            <a:extLst>
              <a:ext uri="{FF2B5EF4-FFF2-40B4-BE49-F238E27FC236}">
                <a16:creationId xmlns:a16="http://schemas.microsoft.com/office/drawing/2014/main" id="{53597B16-D47D-4B98-B818-78B1A436A0EB}"/>
              </a:ext>
            </a:extLst>
          </p:cNvPr>
          <p:cNvSpPr txBox="1"/>
          <p:nvPr/>
        </p:nvSpPr>
        <p:spPr>
          <a:xfrm>
            <a:off x="8871428" y="1067301"/>
            <a:ext cx="2679285" cy="507831"/>
          </a:xfrm>
          <a:prstGeom prst="rect">
            <a:avLst/>
          </a:prstGeom>
          <a:noFill/>
        </p:spPr>
        <p:txBody>
          <a:bodyPr wrap="square" rtlCol="0">
            <a:spAutoFit/>
          </a:bodyPr>
          <a:lstStyle/>
          <a:p>
            <a:pPr algn="just"/>
            <a:r>
              <a:rPr lang="es-AR" sz="900" dirty="0" smtClean="0">
                <a:latin typeface="+mj-lt"/>
              </a:rPr>
              <a:t>Una vez generada la orden de trabajo, se trasladan el producto y los distintos materiales a salas de acondicionamiento. </a:t>
            </a:r>
            <a:endParaRPr lang="en-US" sz="900" dirty="0">
              <a:latin typeface="+mj-lt"/>
            </a:endParaRPr>
          </a:p>
        </p:txBody>
      </p:sp>
      <p:pic>
        <p:nvPicPr>
          <p:cNvPr id="6" name="Imagen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488160" y="1790238"/>
            <a:ext cx="851608" cy="1400411"/>
          </a:xfrm>
          <a:prstGeom prst="rect">
            <a:avLst/>
          </a:prstGeom>
        </p:spPr>
      </p:pic>
      <p:pic>
        <p:nvPicPr>
          <p:cNvPr id="2" name="Imagen 1"/>
          <p:cNvPicPr>
            <a:picLocks noChangeAspect="1"/>
          </p:cNvPicPr>
          <p:nvPr/>
        </p:nvPicPr>
        <p:blipFill>
          <a:blip r:embed="rId4"/>
          <a:stretch>
            <a:fillRect/>
          </a:stretch>
        </p:blipFill>
        <p:spPr>
          <a:xfrm>
            <a:off x="3594003" y="-2831077"/>
            <a:ext cx="3609856" cy="2528517"/>
          </a:xfrm>
          <a:prstGeom prst="rect">
            <a:avLst/>
          </a:prstGeom>
        </p:spPr>
      </p:pic>
      <p:sp>
        <p:nvSpPr>
          <p:cNvPr id="13" name="TextBox 20">
            <a:extLst>
              <a:ext uri="{FF2B5EF4-FFF2-40B4-BE49-F238E27FC236}">
                <a16:creationId xmlns:a16="http://schemas.microsoft.com/office/drawing/2014/main" id="{53597B16-D47D-4B98-B818-78B1A436A0EB}"/>
              </a:ext>
            </a:extLst>
          </p:cNvPr>
          <p:cNvSpPr txBox="1"/>
          <p:nvPr/>
        </p:nvSpPr>
        <p:spPr>
          <a:xfrm>
            <a:off x="8871427" y="1067301"/>
            <a:ext cx="2679285" cy="369332"/>
          </a:xfrm>
          <a:prstGeom prst="rect">
            <a:avLst/>
          </a:prstGeom>
          <a:noFill/>
        </p:spPr>
        <p:txBody>
          <a:bodyPr wrap="square" rtlCol="0">
            <a:spAutoFit/>
          </a:bodyPr>
          <a:lstStyle/>
          <a:p>
            <a:pPr algn="just"/>
            <a:r>
              <a:rPr lang="es-AR" sz="900" dirty="0" smtClean="0">
                <a:latin typeface="+mj-lt"/>
              </a:rPr>
              <a:t>Las mismas están diseñadas conforme a las normas GMP, que aseguran nulo MIX UP.</a:t>
            </a:r>
          </a:p>
        </p:txBody>
      </p:sp>
      <p:pic>
        <p:nvPicPr>
          <p:cNvPr id="4" name="Imagen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641722" y="2482366"/>
            <a:ext cx="460884" cy="1239075"/>
          </a:xfrm>
          <a:prstGeom prst="rect">
            <a:avLst/>
          </a:prstGeom>
        </p:spPr>
      </p:pic>
      <p:pic>
        <p:nvPicPr>
          <p:cNvPr id="15" name="Imagen 1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613440" y="3115363"/>
            <a:ext cx="460884" cy="1239075"/>
          </a:xfrm>
          <a:prstGeom prst="rect">
            <a:avLst/>
          </a:prstGeom>
        </p:spPr>
      </p:pic>
      <p:pic>
        <p:nvPicPr>
          <p:cNvPr id="8" name="Imagen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843554" y="3032675"/>
            <a:ext cx="285495" cy="315948"/>
          </a:xfrm>
          <a:prstGeom prst="rect">
            <a:avLst/>
          </a:prstGeom>
        </p:spPr>
      </p:pic>
      <p:pic>
        <p:nvPicPr>
          <p:cNvPr id="9" name="Imagen 8"/>
          <p:cNvPicPr>
            <a:picLocks noChangeAspect="1"/>
          </p:cNvPicPr>
          <p:nvPr/>
        </p:nvPicPr>
        <p:blipFill>
          <a:blip r:embed="rId7"/>
          <a:stretch>
            <a:fillRect/>
          </a:stretch>
        </p:blipFill>
        <p:spPr>
          <a:xfrm>
            <a:off x="7821492" y="2925002"/>
            <a:ext cx="164810" cy="111020"/>
          </a:xfrm>
          <a:prstGeom prst="rect">
            <a:avLst/>
          </a:prstGeom>
        </p:spPr>
      </p:pic>
      <p:pic>
        <p:nvPicPr>
          <p:cNvPr id="10" name="Imagen 9"/>
          <p:cNvPicPr>
            <a:picLocks noChangeAspect="1"/>
          </p:cNvPicPr>
          <p:nvPr/>
        </p:nvPicPr>
        <p:blipFill>
          <a:blip r:embed="rId8"/>
          <a:stretch>
            <a:fillRect/>
          </a:stretch>
        </p:blipFill>
        <p:spPr>
          <a:xfrm>
            <a:off x="6885242" y="2572359"/>
            <a:ext cx="184409" cy="136645"/>
          </a:xfrm>
          <a:prstGeom prst="rect">
            <a:avLst/>
          </a:prstGeom>
        </p:spPr>
      </p:pic>
      <p:pic>
        <p:nvPicPr>
          <p:cNvPr id="11" name="Imagen 10"/>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684373" y="2109227"/>
            <a:ext cx="187791" cy="218500"/>
          </a:xfrm>
          <a:prstGeom prst="rect">
            <a:avLst/>
          </a:prstGeom>
        </p:spPr>
      </p:pic>
      <p:sp>
        <p:nvSpPr>
          <p:cNvPr id="24" name="TextBox 20">
            <a:extLst>
              <a:ext uri="{FF2B5EF4-FFF2-40B4-BE49-F238E27FC236}">
                <a16:creationId xmlns:a16="http://schemas.microsoft.com/office/drawing/2014/main" id="{53597B16-D47D-4B98-B818-78B1A436A0EB}"/>
              </a:ext>
            </a:extLst>
          </p:cNvPr>
          <p:cNvSpPr txBox="1"/>
          <p:nvPr/>
        </p:nvSpPr>
        <p:spPr>
          <a:xfrm>
            <a:off x="8871427" y="1541633"/>
            <a:ext cx="2679285" cy="507831"/>
          </a:xfrm>
          <a:prstGeom prst="rect">
            <a:avLst/>
          </a:prstGeom>
          <a:noFill/>
        </p:spPr>
        <p:txBody>
          <a:bodyPr wrap="square" rtlCol="0">
            <a:spAutoFit/>
          </a:bodyPr>
          <a:lstStyle/>
          <a:p>
            <a:pPr algn="just"/>
            <a:r>
              <a:rPr lang="es-AR" sz="900" dirty="0" smtClean="0">
                <a:latin typeface="+mj-lt"/>
              </a:rPr>
              <a:t>Adaptamos cada línea a las necesidades</a:t>
            </a:r>
            <a:r>
              <a:rPr lang="es-AR" sz="900" dirty="0">
                <a:latin typeface="+mj-lt"/>
              </a:rPr>
              <a:t> </a:t>
            </a:r>
            <a:r>
              <a:rPr lang="es-AR" sz="900" dirty="0" smtClean="0">
                <a:latin typeface="+mj-lt"/>
              </a:rPr>
              <a:t>de la orden de trabajo, asignando una línea individual por partida.</a:t>
            </a:r>
          </a:p>
        </p:txBody>
      </p:sp>
      <p:pic>
        <p:nvPicPr>
          <p:cNvPr id="14" name="Imagen 13"/>
          <p:cNvPicPr>
            <a:picLocks noChangeAspect="1"/>
          </p:cNvPicPr>
          <p:nvPr/>
        </p:nvPicPr>
        <p:blipFill>
          <a:blip r:embed="rId10"/>
          <a:stretch>
            <a:fillRect/>
          </a:stretch>
        </p:blipFill>
        <p:spPr>
          <a:xfrm>
            <a:off x="5597946" y="3989580"/>
            <a:ext cx="959240" cy="1938497"/>
          </a:xfrm>
          <a:prstGeom prst="rect">
            <a:avLst/>
          </a:prstGeom>
        </p:spPr>
      </p:pic>
      <p:sp>
        <p:nvSpPr>
          <p:cNvPr id="26" name="TextBox 20">
            <a:extLst>
              <a:ext uri="{FF2B5EF4-FFF2-40B4-BE49-F238E27FC236}">
                <a16:creationId xmlns:a16="http://schemas.microsoft.com/office/drawing/2014/main" id="{53597B16-D47D-4B98-B818-78B1A436A0EB}"/>
              </a:ext>
            </a:extLst>
          </p:cNvPr>
          <p:cNvSpPr txBox="1"/>
          <p:nvPr/>
        </p:nvSpPr>
        <p:spPr>
          <a:xfrm>
            <a:off x="6582664" y="4806775"/>
            <a:ext cx="2679285" cy="646331"/>
          </a:xfrm>
          <a:prstGeom prst="rect">
            <a:avLst/>
          </a:prstGeom>
          <a:noFill/>
        </p:spPr>
        <p:txBody>
          <a:bodyPr wrap="square" rtlCol="0">
            <a:spAutoFit/>
          </a:bodyPr>
          <a:lstStyle/>
          <a:p>
            <a:pPr algn="just"/>
            <a:r>
              <a:rPr lang="es-AR" sz="900" dirty="0"/>
              <a:t>G</a:t>
            </a:r>
            <a:r>
              <a:rPr lang="es-AR" sz="900" dirty="0" smtClean="0"/>
              <a:t>racias </a:t>
            </a:r>
            <a:r>
              <a:rPr lang="es-AR" sz="900" dirty="0"/>
              <a:t>a nuestro sistema de gestión. </a:t>
            </a:r>
            <a:r>
              <a:rPr lang="es-AR" sz="900" dirty="0">
                <a:latin typeface="+mj-lt"/>
              </a:rPr>
              <a:t>a</a:t>
            </a:r>
            <a:r>
              <a:rPr lang="es-AR" sz="900" dirty="0" smtClean="0">
                <a:latin typeface="+mj-lt"/>
              </a:rPr>
              <a:t>seguramos la trazabilidad en toda</a:t>
            </a:r>
          </a:p>
          <a:p>
            <a:pPr algn="just"/>
            <a:r>
              <a:rPr lang="es-AR" sz="900" dirty="0" smtClean="0">
                <a:latin typeface="+mj-lt"/>
              </a:rPr>
              <a:t>la cadena productiva, generando</a:t>
            </a:r>
          </a:p>
          <a:p>
            <a:pPr algn="just"/>
            <a:r>
              <a:rPr lang="es-AR" sz="900" dirty="0" smtClean="0">
                <a:latin typeface="+mj-lt"/>
              </a:rPr>
              <a:t>reportes en cada instancia. </a:t>
            </a:r>
            <a:endParaRPr lang="en-US" sz="900" dirty="0">
              <a:latin typeface="+mj-lt"/>
            </a:endParaRPr>
          </a:p>
        </p:txBody>
      </p:sp>
    </p:spTree>
    <p:extLst>
      <p:ext uri="{BB962C8B-B14F-4D97-AF65-F5344CB8AC3E}">
        <p14:creationId xmlns:p14="http://schemas.microsoft.com/office/powerpoint/2010/main" val="32377425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79167E-6 -4.44444E-6 L -0.26236 0.20741 " pathEditMode="relative" rAng="0" ptsTypes="AA">
                                      <p:cBhvr>
                                        <p:cTn id="6" dur="1000" fill="hold"/>
                                        <p:tgtEl>
                                          <p:spTgt spid="6"/>
                                        </p:tgtEl>
                                        <p:attrNameLst>
                                          <p:attrName>ppt_x</p:attrName>
                                          <p:attrName>ppt_y</p:attrName>
                                        </p:attrNameLst>
                                      </p:cBhvr>
                                      <p:rCtr x="-13125" y="10370"/>
                                    </p:animMotion>
                                  </p:childTnLst>
                                </p:cTn>
                              </p:par>
                            </p:childTnLst>
                          </p:cTn>
                        </p:par>
                        <p:par>
                          <p:cTn id="7" fill="hold">
                            <p:stCondLst>
                              <p:cond delay="1000"/>
                            </p:stCondLst>
                            <p:childTnLst>
                              <p:par>
                                <p:cTn id="8" presetID="42" presetClass="path" presetSubtype="0" accel="50000" decel="50000" fill="hold" nodeType="afterEffect">
                                  <p:stCondLst>
                                    <p:cond delay="250"/>
                                  </p:stCondLst>
                                  <p:childTnLst>
                                    <p:animMotion origin="layout" path="M 1.45833E-6 2.22222E-6 L 0.17396 0.68078 " pathEditMode="relative" rAng="0" ptsTypes="AA">
                                      <p:cBhvr>
                                        <p:cTn id="9" dur="1000" fill="hold"/>
                                        <p:tgtEl>
                                          <p:spTgt spid="2"/>
                                        </p:tgtEl>
                                        <p:attrNameLst>
                                          <p:attrName>ppt_x</p:attrName>
                                          <p:attrName>ppt_y</p:attrName>
                                        </p:attrNameLst>
                                      </p:cBhvr>
                                      <p:rCtr x="8698" y="34028"/>
                                    </p:animMotion>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6"/>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5"/>
                                        </p:tgtEl>
                                      </p:cBhvr>
                                    </p:animEffect>
                                    <p:set>
                                      <p:cBhvr>
                                        <p:cTn id="16" dur="1" fill="hold">
                                          <p:stCondLst>
                                            <p:cond delay="499"/>
                                          </p:stCondLst>
                                        </p:cTn>
                                        <p:tgtEl>
                                          <p:spTgt spid="25"/>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par>
                                <p:cTn id="24" presetID="10" presetClass="entr" presetSubtype="0"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par>
                                <p:cTn id="27" presetID="10"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par>
                                <p:cTn id="33" presetID="10"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par>
                                <p:cTn id="42" presetID="10" presetClass="entr" presetSubtype="0" fill="hold"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3" grpId="0"/>
      <p:bldP spid="24"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F1AD93A0-9380-4C1D-967F-6B2695E687DB}"/>
              </a:ext>
            </a:extLst>
          </p:cNvPr>
          <p:cNvCxnSpPr>
            <a:cxnSpLocks/>
          </p:cNvCxnSpPr>
          <p:nvPr/>
        </p:nvCxnSpPr>
        <p:spPr>
          <a:xfrm>
            <a:off x="4807334" y="900544"/>
            <a:ext cx="0" cy="51383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E8015D4-BADD-413E-82BF-C2844312EFA1}"/>
              </a:ext>
            </a:extLst>
          </p:cNvPr>
          <p:cNvGrpSpPr/>
          <p:nvPr/>
        </p:nvGrpSpPr>
        <p:grpSpPr>
          <a:xfrm>
            <a:off x="456158" y="428311"/>
            <a:ext cx="545494" cy="123034"/>
            <a:chOff x="456156" y="366792"/>
            <a:chExt cx="545494" cy="123034"/>
          </a:xfrm>
        </p:grpSpPr>
        <p:sp>
          <p:nvSpPr>
            <p:cNvPr id="21" name="Rectangle 20">
              <a:extLst>
                <a:ext uri="{FF2B5EF4-FFF2-40B4-BE49-F238E27FC236}">
                  <a16:creationId xmlns:a16="http://schemas.microsoft.com/office/drawing/2014/main" id="{59E5FCF3-D1DB-4D65-AB65-807804B0B9ED}"/>
                </a:ext>
              </a:extLst>
            </p:cNvPr>
            <p:cNvSpPr/>
            <p:nvPr/>
          </p:nvSpPr>
          <p:spPr>
            <a:xfrm>
              <a:off x="456156" y="366794"/>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C20D0FD4-AB42-47BF-B828-540BB71F7516}"/>
                </a:ext>
              </a:extLst>
            </p:cNvPr>
            <p:cNvSpPr/>
            <p:nvPr/>
          </p:nvSpPr>
          <p:spPr>
            <a:xfrm>
              <a:off x="667385" y="366793"/>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a:extLst>
                <a:ext uri="{FF2B5EF4-FFF2-40B4-BE49-F238E27FC236}">
                  <a16:creationId xmlns:a16="http://schemas.microsoft.com/office/drawing/2014/main" id="{F16D0917-8F91-44F8-8964-78B67D138467}"/>
                </a:ext>
              </a:extLst>
            </p:cNvPr>
            <p:cNvSpPr/>
            <p:nvPr/>
          </p:nvSpPr>
          <p:spPr>
            <a:xfrm>
              <a:off x="878614" y="366792"/>
              <a:ext cx="123036" cy="123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Rectángulo 2"/>
          <p:cNvSpPr/>
          <p:nvPr/>
        </p:nvSpPr>
        <p:spPr>
          <a:xfrm>
            <a:off x="517676" y="2147797"/>
            <a:ext cx="3972835" cy="954107"/>
          </a:xfrm>
          <a:prstGeom prst="rect">
            <a:avLst/>
          </a:prstGeom>
        </p:spPr>
        <p:txBody>
          <a:bodyPr wrap="square">
            <a:spAutoFit/>
          </a:bodyPr>
          <a:lstStyle/>
          <a:p>
            <a:r>
              <a:rPr lang="es-MX" sz="2800" b="1" dirty="0" smtClean="0">
                <a:ln w="19050">
                  <a:noFill/>
                </a:ln>
                <a:solidFill>
                  <a:schemeClr val="tx1">
                    <a:lumMod val="90000"/>
                    <a:lumOff val="10000"/>
                  </a:schemeClr>
                </a:solidFill>
                <a:latin typeface="+mj-lt"/>
              </a:rPr>
              <a:t>Almacenamiento</a:t>
            </a:r>
          </a:p>
          <a:p>
            <a:r>
              <a:rPr lang="es-MX" sz="2800" b="1" dirty="0" smtClean="0">
                <a:ln w="19050">
                  <a:noFill/>
                </a:ln>
                <a:solidFill>
                  <a:schemeClr val="tx1">
                    <a:lumMod val="90000"/>
                    <a:lumOff val="10000"/>
                  </a:schemeClr>
                </a:solidFill>
                <a:latin typeface="+mj-lt"/>
              </a:rPr>
              <a:t>Y distribución.</a:t>
            </a:r>
            <a:endParaRPr lang="es-MX" sz="2800" b="1" dirty="0">
              <a:ln w="19050">
                <a:noFill/>
              </a:ln>
              <a:solidFill>
                <a:schemeClr val="tx1">
                  <a:lumMod val="90000"/>
                  <a:lumOff val="10000"/>
                </a:schemeClr>
              </a:solidFill>
              <a:latin typeface="+mj-lt"/>
            </a:endParaRPr>
          </a:p>
        </p:txBody>
      </p:sp>
      <p:sp>
        <p:nvSpPr>
          <p:cNvPr id="13" name="TextBox 20">
            <a:extLst>
              <a:ext uri="{FF2B5EF4-FFF2-40B4-BE49-F238E27FC236}">
                <a16:creationId xmlns:a16="http://schemas.microsoft.com/office/drawing/2014/main" id="{53597B16-D47D-4B98-B818-78B1A436A0EB}"/>
              </a:ext>
            </a:extLst>
          </p:cNvPr>
          <p:cNvSpPr txBox="1"/>
          <p:nvPr/>
        </p:nvSpPr>
        <p:spPr>
          <a:xfrm>
            <a:off x="5046678" y="1067301"/>
            <a:ext cx="2679285" cy="507831"/>
          </a:xfrm>
          <a:prstGeom prst="rect">
            <a:avLst/>
          </a:prstGeom>
          <a:noFill/>
        </p:spPr>
        <p:txBody>
          <a:bodyPr wrap="square" rtlCol="0">
            <a:spAutoFit/>
          </a:bodyPr>
          <a:lstStyle/>
          <a:p>
            <a:pPr algn="just"/>
            <a:r>
              <a:rPr lang="es-AR" sz="900" dirty="0" smtClean="0">
                <a:latin typeface="+mj-lt"/>
              </a:rPr>
              <a:t>Una vez terminado el acondicionamiento, </a:t>
            </a:r>
          </a:p>
          <a:p>
            <a:pPr algn="just"/>
            <a:r>
              <a:rPr lang="es-AR" sz="900" dirty="0">
                <a:latin typeface="+mj-lt"/>
              </a:rPr>
              <a:t>l</a:t>
            </a:r>
            <a:r>
              <a:rPr lang="es-AR" sz="900" dirty="0" smtClean="0">
                <a:latin typeface="+mj-lt"/>
              </a:rPr>
              <a:t>a partida  vuelve a almacenarse según </a:t>
            </a:r>
          </a:p>
          <a:p>
            <a:pPr algn="just"/>
            <a:r>
              <a:rPr lang="es-AR" sz="900" dirty="0" smtClean="0">
                <a:latin typeface="+mj-lt"/>
              </a:rPr>
              <a:t>lo disponga la Orden de producción.</a:t>
            </a:r>
          </a:p>
        </p:txBody>
      </p:sp>
      <p:pic>
        <p:nvPicPr>
          <p:cNvPr id="12" name="Imagen 11"/>
          <p:cNvPicPr>
            <a:picLocks noChangeAspect="1"/>
          </p:cNvPicPr>
          <p:nvPr/>
        </p:nvPicPr>
        <p:blipFill>
          <a:blip r:embed="rId2"/>
          <a:stretch>
            <a:fillRect/>
          </a:stretch>
        </p:blipFill>
        <p:spPr>
          <a:xfrm>
            <a:off x="12227249" y="705303"/>
            <a:ext cx="2361631" cy="2396601"/>
          </a:xfrm>
          <a:prstGeom prst="rect">
            <a:avLst/>
          </a:prstGeom>
        </p:spPr>
      </p:pic>
      <p:pic>
        <p:nvPicPr>
          <p:cNvPr id="16" name="Imagen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807334" y="-1651780"/>
            <a:ext cx="905814" cy="1489548"/>
          </a:xfrm>
          <a:prstGeom prst="rect">
            <a:avLst/>
          </a:prstGeom>
        </p:spPr>
      </p:pic>
      <p:pic>
        <p:nvPicPr>
          <p:cNvPr id="18" name="Imagen 1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298722" y="2850993"/>
            <a:ext cx="931241" cy="1516495"/>
          </a:xfrm>
          <a:prstGeom prst="rect">
            <a:avLst/>
          </a:prstGeom>
        </p:spPr>
      </p:pic>
      <p:sp>
        <p:nvSpPr>
          <p:cNvPr id="27" name="TextBox 20">
            <a:extLst>
              <a:ext uri="{FF2B5EF4-FFF2-40B4-BE49-F238E27FC236}">
                <a16:creationId xmlns:a16="http://schemas.microsoft.com/office/drawing/2014/main" id="{53597B16-D47D-4B98-B818-78B1A436A0EB}"/>
              </a:ext>
            </a:extLst>
          </p:cNvPr>
          <p:cNvSpPr txBox="1"/>
          <p:nvPr/>
        </p:nvSpPr>
        <p:spPr>
          <a:xfrm>
            <a:off x="5046678" y="1953052"/>
            <a:ext cx="2679285" cy="230832"/>
          </a:xfrm>
          <a:prstGeom prst="rect">
            <a:avLst/>
          </a:prstGeom>
          <a:noFill/>
        </p:spPr>
        <p:txBody>
          <a:bodyPr wrap="square" rtlCol="0">
            <a:spAutoFit/>
          </a:bodyPr>
          <a:lstStyle/>
          <a:p>
            <a:pPr algn="just"/>
            <a:r>
              <a:rPr lang="es-AR" sz="900" dirty="0" smtClean="0">
                <a:latin typeface="+mj-lt"/>
              </a:rPr>
              <a:t>Hasta que llegue la orden de distribución.</a:t>
            </a:r>
          </a:p>
        </p:txBody>
      </p:sp>
      <p:pic>
        <p:nvPicPr>
          <p:cNvPr id="28" name="Imagen 2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828201" y="6902177"/>
            <a:ext cx="1490944" cy="1466250"/>
          </a:xfrm>
          <a:prstGeom prst="rect">
            <a:avLst/>
          </a:prstGeom>
        </p:spPr>
      </p:pic>
    </p:spTree>
    <p:extLst>
      <p:ext uri="{BB962C8B-B14F-4D97-AF65-F5344CB8AC3E}">
        <p14:creationId xmlns:p14="http://schemas.microsoft.com/office/powerpoint/2010/main" val="19910333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4.16667E-7 3.7037E-6 L -0.25221 0.18842 " pathEditMode="relative" rAng="0" ptsTypes="AA">
                                      <p:cBhvr>
                                        <p:cTn id="6" dur="1000" fill="hold"/>
                                        <p:tgtEl>
                                          <p:spTgt spid="12"/>
                                        </p:tgtEl>
                                        <p:attrNameLst>
                                          <p:attrName>ppt_x</p:attrName>
                                          <p:attrName>ppt_y</p:attrName>
                                        </p:attrNameLst>
                                      </p:cBhvr>
                                      <p:rCtr x="-12617" y="9421"/>
                                    </p:animMotion>
                                  </p:childTnLst>
                                </p:cTn>
                              </p:par>
                            </p:childTnLst>
                          </p:cTn>
                        </p:par>
                        <p:par>
                          <p:cTn id="7" fill="hold">
                            <p:stCondLst>
                              <p:cond delay="1000"/>
                            </p:stCondLst>
                            <p:childTnLst>
                              <p:par>
                                <p:cTn id="8" presetID="42" presetClass="path" presetSubtype="0" accel="50000" decel="50000" fill="hold" nodeType="afterEffect">
                                  <p:stCondLst>
                                    <p:cond delay="0"/>
                                  </p:stCondLst>
                                  <p:childTnLst>
                                    <p:animMotion origin="layout" path="M -2.08333E-7 -4.07407E-6 L 0.28672 0.65834 " pathEditMode="relative" rAng="0" ptsTypes="AA">
                                      <p:cBhvr>
                                        <p:cTn id="9" dur="1500" fill="hold"/>
                                        <p:tgtEl>
                                          <p:spTgt spid="16"/>
                                        </p:tgtEl>
                                        <p:attrNameLst>
                                          <p:attrName>ppt_x</p:attrName>
                                          <p:attrName>ppt_y</p:attrName>
                                        </p:attrNameLst>
                                      </p:cBhvr>
                                      <p:rCtr x="14336" y="32917"/>
                                    </p:animMotion>
                                  </p:childTnLst>
                                </p:cTn>
                              </p:par>
                            </p:childTnLst>
                          </p:cTn>
                        </p:par>
                        <p:par>
                          <p:cTn id="10" fill="hold">
                            <p:stCondLst>
                              <p:cond delay="2500"/>
                            </p:stCondLst>
                            <p:childTnLst>
                              <p:par>
                                <p:cTn id="11" presetID="10"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par>
                                <p:cTn id="18" presetID="1" presetClass="exit" presetSubtype="0" fill="hold" nodeType="withEffect">
                                  <p:stCondLst>
                                    <p:cond delay="0"/>
                                  </p:stCondLst>
                                  <p:childTnLst>
                                    <p:set>
                                      <p:cBhvr>
                                        <p:cTn id="19" dur="1" fill="hold">
                                          <p:stCondLst>
                                            <p:cond delay="0"/>
                                          </p:stCondLst>
                                        </p:cTn>
                                        <p:tgtEl>
                                          <p:spTgt spid="16"/>
                                        </p:tgtEl>
                                        <p:attrNameLst>
                                          <p:attrName>style.visibility</p:attrName>
                                        </p:attrNameLst>
                                      </p:cBhvr>
                                      <p:to>
                                        <p:strVal val="hidden"/>
                                      </p:to>
                                    </p:set>
                                  </p:childTnLst>
                                </p:cTn>
                              </p:par>
                            </p:childTnLst>
                          </p:cTn>
                        </p:par>
                        <p:par>
                          <p:cTn id="20" fill="hold">
                            <p:stCondLst>
                              <p:cond delay="0"/>
                            </p:stCondLst>
                            <p:childTnLst>
                              <p:par>
                                <p:cTn id="21" presetID="42" presetClass="path" presetSubtype="0" accel="50000" decel="50000" fill="hold" nodeType="afterEffect">
                                  <p:stCondLst>
                                    <p:cond delay="500"/>
                                  </p:stCondLst>
                                  <p:childTnLst>
                                    <p:animMotion origin="layout" path="M -2.08333E-7 2.59259E-6 L 0.37865 0.3544 " pathEditMode="relative" rAng="0" ptsTypes="AA">
                                      <p:cBhvr>
                                        <p:cTn id="22" dur="1000" fill="hold"/>
                                        <p:tgtEl>
                                          <p:spTgt spid="18"/>
                                        </p:tgtEl>
                                        <p:attrNameLst>
                                          <p:attrName>ppt_x</p:attrName>
                                          <p:attrName>ppt_y</p:attrName>
                                        </p:attrNameLst>
                                      </p:cBhvr>
                                      <p:rCtr x="18932" y="17708"/>
                                    </p:animMotion>
                                  </p:childTnLst>
                                </p:cTn>
                              </p:par>
                              <p:par>
                                <p:cTn id="23" presetID="10" presetClass="entr" presetSubtype="0" fill="hold" grpId="0" nodeType="withEffect">
                                  <p:stCondLst>
                                    <p:cond delay="50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childTnLst>
                          </p:cTn>
                        </p:par>
                        <p:par>
                          <p:cTn id="26" fill="hold">
                            <p:stCondLst>
                              <p:cond delay="1500"/>
                            </p:stCondLst>
                            <p:childTnLst>
                              <p:par>
                                <p:cTn id="27" presetID="42" presetClass="path" presetSubtype="0" accel="50000" decel="50000" fill="hold" nodeType="afterEffect">
                                  <p:stCondLst>
                                    <p:cond delay="250"/>
                                  </p:stCondLst>
                                  <p:childTnLst>
                                    <p:animMotion origin="layout" path="M -2.08333E-7 -4.44444E-6 L 0.3431 -0.48657 " pathEditMode="relative" rAng="0" ptsTypes="AA">
                                      <p:cBhvr>
                                        <p:cTn id="28" dur="1250" fill="hold"/>
                                        <p:tgtEl>
                                          <p:spTgt spid="28"/>
                                        </p:tgtEl>
                                        <p:attrNameLst>
                                          <p:attrName>ppt_x</p:attrName>
                                          <p:attrName>ppt_y</p:attrName>
                                        </p:attrNameLst>
                                      </p:cBhvr>
                                      <p:rCtr x="17148" y="-243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7" grpId="0"/>
    </p:bldLst>
  </p:timing>
</p:sld>
</file>

<file path=ppt/theme/theme1.xml><?xml version="1.0" encoding="utf-8"?>
<a:theme xmlns:a="http://schemas.openxmlformats.org/drawingml/2006/main" name="Office Theme">
  <a:themeElements>
    <a:clrScheme name="Custom 491">
      <a:dk1>
        <a:srgbClr val="2B2B2B"/>
      </a:dk1>
      <a:lt1>
        <a:srgbClr val="FFFFFF"/>
      </a:lt1>
      <a:dk2>
        <a:srgbClr val="2B2B2B"/>
      </a:dk2>
      <a:lt2>
        <a:srgbClr val="FFFFFF"/>
      </a:lt2>
      <a:accent1>
        <a:srgbClr val="6A7E75"/>
      </a:accent1>
      <a:accent2>
        <a:srgbClr val="496356"/>
      </a:accent2>
      <a:accent3>
        <a:srgbClr val="3DA1D2"/>
      </a:accent3>
      <a:accent4>
        <a:srgbClr val="3B96D3"/>
      </a:accent4>
      <a:accent5>
        <a:srgbClr val="398BD5"/>
      </a:accent5>
      <a:accent6>
        <a:srgbClr val="3780D7"/>
      </a:accent6>
      <a:hlink>
        <a:srgbClr val="5B9BD5"/>
      </a:hlink>
      <a:folHlink>
        <a:srgbClr val="70AD47"/>
      </a:folHlink>
    </a:clrScheme>
    <a:fontScheme name="Samantha">
      <a:majorFont>
        <a:latin typeface="Montserrat"/>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3952</TotalTime>
  <Words>1178</Words>
  <Application>Microsoft Office PowerPoint</Application>
  <PresentationFormat>Panorámica</PresentationFormat>
  <Paragraphs>107</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Montserrat</vt:lpstr>
      <vt:lpstr>Open Sans</vt:lpstr>
      <vt:lpstr>Questrial</vt:lpstr>
      <vt:lpstr>Raleway Light</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Usuario</cp:lastModifiedBy>
  <cp:revision>223</cp:revision>
  <dcterms:created xsi:type="dcterms:W3CDTF">2019-09-10T04:46:41Z</dcterms:created>
  <dcterms:modified xsi:type="dcterms:W3CDTF">2021-04-19T13:11:35Z</dcterms:modified>
</cp:coreProperties>
</file>